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32" r:id="rId1"/>
  </p:sldMasterIdLst>
  <p:sldIdLst>
    <p:sldId id="256" r:id="rId2"/>
    <p:sldId id="262" r:id="rId3"/>
    <p:sldId id="261" r:id="rId4"/>
    <p:sldId id="260" r:id="rId5"/>
    <p:sldId id="271" r:id="rId6"/>
    <p:sldId id="276" r:id="rId7"/>
    <p:sldId id="263" r:id="rId8"/>
    <p:sldId id="272" r:id="rId9"/>
    <p:sldId id="265" r:id="rId10"/>
    <p:sldId id="267" r:id="rId11"/>
    <p:sldId id="268" r:id="rId12"/>
    <p:sldId id="269" r:id="rId13"/>
    <p:sldId id="270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983"/>
    <a:srgbClr val="0D71A3"/>
    <a:srgbClr val="078AA9"/>
    <a:srgbClr val="163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4" autoAdjust="0"/>
    <p:restoredTop sz="93970" autoAdjust="0"/>
  </p:normalViewPr>
  <p:slideViewPr>
    <p:cSldViewPr snapToGrid="0">
      <p:cViewPr varScale="1">
        <p:scale>
          <a:sx n="81" d="100"/>
          <a:sy n="81" d="100"/>
        </p:scale>
        <p:origin x="8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ED6EA4-1F92-490E-BA4B-84D96D7A397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13402F-A81F-4748-83B1-129EC05C3AC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Data within each subset was divided into 2 test cases, 3 validation cases, and a variable number of training cases.</a:t>
          </a:r>
          <a:endParaRPr lang="en-US" dirty="0"/>
        </a:p>
      </dgm:t>
    </dgm:pt>
    <dgm:pt modelId="{EC0CE96D-EA3E-4E30-98F3-13F21DCEAB38}" type="parTrans" cxnId="{067D7C86-F7D3-4F2E-881E-6E31262562FC}">
      <dgm:prSet/>
      <dgm:spPr/>
      <dgm:t>
        <a:bodyPr/>
        <a:lstStyle/>
        <a:p>
          <a:endParaRPr lang="en-US"/>
        </a:p>
      </dgm:t>
    </dgm:pt>
    <dgm:pt modelId="{632D6D2D-052E-4DE4-B07B-935314EA0146}" type="sibTrans" cxnId="{067D7C86-F7D3-4F2E-881E-6E31262562FC}">
      <dgm:prSet/>
      <dgm:spPr/>
      <dgm:t>
        <a:bodyPr/>
        <a:lstStyle/>
        <a:p>
          <a:endParaRPr lang="en-US"/>
        </a:p>
      </dgm:t>
    </dgm:pt>
    <dgm:pt modelId="{54233957-8B80-44DF-8162-303276F6966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Classifier networks were trained on the training cases from all domains</a:t>
          </a:r>
          <a:r>
            <a:rPr lang="en-US" b="0" i="0" dirty="0"/>
            <a:t>.</a:t>
          </a:r>
          <a:endParaRPr lang="en-US" dirty="0"/>
        </a:p>
      </dgm:t>
    </dgm:pt>
    <dgm:pt modelId="{0917D953-AF21-4969-AF38-C2140DB7DF24}" type="parTrans" cxnId="{6EE55873-C856-4B2F-95D4-E882FBB11F54}">
      <dgm:prSet/>
      <dgm:spPr/>
      <dgm:t>
        <a:bodyPr/>
        <a:lstStyle/>
        <a:p>
          <a:endParaRPr lang="en-US"/>
        </a:p>
      </dgm:t>
    </dgm:pt>
    <dgm:pt modelId="{CA13349D-31A5-4E47-8FC4-7B8D4020E70D}" type="sibTrans" cxnId="{6EE55873-C856-4B2F-95D4-E882FBB11F54}">
      <dgm:prSet/>
      <dgm:spPr/>
      <dgm:t>
        <a:bodyPr/>
        <a:lstStyle/>
        <a:p>
          <a:endParaRPr lang="en-US"/>
        </a:p>
      </dgm:t>
    </dgm:pt>
    <dgm:pt modelId="{FFBBF787-38CF-4DC2-B0AC-A2316EBEA4B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Test performance was evaluated only on the test cases from the target domain set.</a:t>
          </a:r>
          <a:endParaRPr lang="en-US" dirty="0"/>
        </a:p>
      </dgm:t>
    </dgm:pt>
    <dgm:pt modelId="{DA92C786-E3E8-457B-AC29-A41B855778DA}" type="parTrans" cxnId="{C1D5D41B-B103-4116-A16F-786C98C04C41}">
      <dgm:prSet/>
      <dgm:spPr/>
      <dgm:t>
        <a:bodyPr/>
        <a:lstStyle/>
        <a:p>
          <a:endParaRPr lang="en-US"/>
        </a:p>
      </dgm:t>
    </dgm:pt>
    <dgm:pt modelId="{AB139EBA-A813-4E02-94E7-0FDE498BA5B4}" type="sibTrans" cxnId="{C1D5D41B-B103-4116-A16F-786C98C04C41}">
      <dgm:prSet/>
      <dgm:spPr/>
      <dgm:t>
        <a:bodyPr/>
        <a:lstStyle/>
        <a:p>
          <a:endParaRPr lang="en-US"/>
        </a:p>
      </dgm:t>
    </dgm:pt>
    <dgm:pt modelId="{E70CE543-663F-4E5B-AB6C-89C3C154E49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Case splits were randomized across each test run to ensure robust evaluation.</a:t>
          </a:r>
          <a:endParaRPr lang="en-US" dirty="0"/>
        </a:p>
      </dgm:t>
    </dgm:pt>
    <dgm:pt modelId="{E240AE0F-F25E-4C24-86B0-1D106649F40E}" type="parTrans" cxnId="{9ABD189C-E1F1-4D94-842D-6ECEBE7A22BF}">
      <dgm:prSet/>
      <dgm:spPr/>
      <dgm:t>
        <a:bodyPr/>
        <a:lstStyle/>
        <a:p>
          <a:endParaRPr lang="en-US"/>
        </a:p>
      </dgm:t>
    </dgm:pt>
    <dgm:pt modelId="{D0B1FC3D-65F5-49A9-A06F-BCFB28A1B569}" type="sibTrans" cxnId="{9ABD189C-E1F1-4D94-842D-6ECEBE7A22BF}">
      <dgm:prSet/>
      <dgm:spPr/>
      <dgm:t>
        <a:bodyPr/>
        <a:lstStyle/>
        <a:p>
          <a:endParaRPr lang="en-US"/>
        </a:p>
      </dgm:t>
    </dgm:pt>
    <dgm:pt modelId="{CA09D936-1ACE-47F6-B23E-21A0FEA7C9A8}" type="pres">
      <dgm:prSet presAssocID="{FFED6EA4-1F92-490E-BA4B-84D96D7A3974}" presName="root" presStyleCnt="0">
        <dgm:presLayoutVars>
          <dgm:dir/>
          <dgm:resizeHandles val="exact"/>
        </dgm:presLayoutVars>
      </dgm:prSet>
      <dgm:spPr/>
    </dgm:pt>
    <dgm:pt modelId="{813E391D-203A-4709-81A3-44862B19565F}" type="pres">
      <dgm:prSet presAssocID="{1213402F-A81F-4748-83B1-129EC05C3ACA}" presName="compNode" presStyleCnt="0"/>
      <dgm:spPr/>
    </dgm:pt>
    <dgm:pt modelId="{C3BB03AD-51D1-47AF-822C-927FB5B1C042}" type="pres">
      <dgm:prSet presAssocID="{1213402F-A81F-4748-83B1-129EC05C3ACA}" presName="bgRect" presStyleLbl="bgShp" presStyleIdx="0" presStyleCnt="4"/>
      <dgm:spPr>
        <a:solidFill>
          <a:schemeClr val="accent5"/>
        </a:solidFill>
      </dgm:spPr>
    </dgm:pt>
    <dgm:pt modelId="{E3886034-AD29-40EB-8995-3022658D0654}" type="pres">
      <dgm:prSet presAssocID="{1213402F-A81F-4748-83B1-129EC05C3A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05A0780-644B-4DBB-9BF0-CE6928056A1E}" type="pres">
      <dgm:prSet presAssocID="{1213402F-A81F-4748-83B1-129EC05C3ACA}" presName="spaceRect" presStyleCnt="0"/>
      <dgm:spPr/>
    </dgm:pt>
    <dgm:pt modelId="{1A26A7B4-6FEC-46C9-9DAE-B24665AC97E1}" type="pres">
      <dgm:prSet presAssocID="{1213402F-A81F-4748-83B1-129EC05C3ACA}" presName="parTx" presStyleLbl="revTx" presStyleIdx="0" presStyleCnt="4">
        <dgm:presLayoutVars>
          <dgm:chMax val="0"/>
          <dgm:chPref val="0"/>
        </dgm:presLayoutVars>
      </dgm:prSet>
      <dgm:spPr/>
    </dgm:pt>
    <dgm:pt modelId="{003AEB2A-4F1B-4DCC-AED7-4BDC16D9366C}" type="pres">
      <dgm:prSet presAssocID="{632D6D2D-052E-4DE4-B07B-935314EA0146}" presName="sibTrans" presStyleCnt="0"/>
      <dgm:spPr/>
    </dgm:pt>
    <dgm:pt modelId="{6FE75D75-9490-47E6-97CF-2E452E5F60A1}" type="pres">
      <dgm:prSet presAssocID="{54233957-8B80-44DF-8162-303276F69669}" presName="compNode" presStyleCnt="0"/>
      <dgm:spPr/>
    </dgm:pt>
    <dgm:pt modelId="{C3FF4B81-54F1-47E1-B293-C5679EC2ED0D}" type="pres">
      <dgm:prSet presAssocID="{54233957-8B80-44DF-8162-303276F69669}" presName="bgRect" presStyleLbl="bgShp" presStyleIdx="1" presStyleCnt="4"/>
      <dgm:spPr>
        <a:solidFill>
          <a:schemeClr val="accent5"/>
        </a:solidFill>
      </dgm:spPr>
    </dgm:pt>
    <dgm:pt modelId="{A11DE78E-ACA2-4DB4-90BB-D965B2ADA2BF}" type="pres">
      <dgm:prSet presAssocID="{54233957-8B80-44DF-8162-303276F6966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13A401E2-003C-4240-A794-498CA7941C9E}" type="pres">
      <dgm:prSet presAssocID="{54233957-8B80-44DF-8162-303276F69669}" presName="spaceRect" presStyleCnt="0"/>
      <dgm:spPr/>
    </dgm:pt>
    <dgm:pt modelId="{0544C8EA-17FC-4DD7-B5BA-10AEBD7757B0}" type="pres">
      <dgm:prSet presAssocID="{54233957-8B80-44DF-8162-303276F69669}" presName="parTx" presStyleLbl="revTx" presStyleIdx="1" presStyleCnt="4">
        <dgm:presLayoutVars>
          <dgm:chMax val="0"/>
          <dgm:chPref val="0"/>
        </dgm:presLayoutVars>
      </dgm:prSet>
      <dgm:spPr/>
    </dgm:pt>
    <dgm:pt modelId="{4E3A82D5-31D8-4C4E-8FF4-994ACC4B9D42}" type="pres">
      <dgm:prSet presAssocID="{CA13349D-31A5-4E47-8FC4-7B8D4020E70D}" presName="sibTrans" presStyleCnt="0"/>
      <dgm:spPr/>
    </dgm:pt>
    <dgm:pt modelId="{5C9AEBAE-D63D-43DD-9267-8AEF94CC5E3D}" type="pres">
      <dgm:prSet presAssocID="{FFBBF787-38CF-4DC2-B0AC-A2316EBEA4B0}" presName="compNode" presStyleCnt="0"/>
      <dgm:spPr/>
    </dgm:pt>
    <dgm:pt modelId="{1383067F-6A0D-4AC0-B2F3-8531C2786991}" type="pres">
      <dgm:prSet presAssocID="{FFBBF787-38CF-4DC2-B0AC-A2316EBEA4B0}" presName="bgRect" presStyleLbl="bgShp" presStyleIdx="2" presStyleCnt="4"/>
      <dgm:spPr>
        <a:solidFill>
          <a:schemeClr val="accent5"/>
        </a:solidFill>
      </dgm:spPr>
    </dgm:pt>
    <dgm:pt modelId="{AE3A3363-90CB-4610-ABF4-B53223BE0FB0}" type="pres">
      <dgm:prSet presAssocID="{FFBBF787-38CF-4DC2-B0AC-A2316EBEA4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897B69A-2BE4-4B57-BE37-64F28B844CBB}" type="pres">
      <dgm:prSet presAssocID="{FFBBF787-38CF-4DC2-B0AC-A2316EBEA4B0}" presName="spaceRect" presStyleCnt="0"/>
      <dgm:spPr/>
    </dgm:pt>
    <dgm:pt modelId="{04AD68CC-B71A-4A54-9974-FE1F6B56A14A}" type="pres">
      <dgm:prSet presAssocID="{FFBBF787-38CF-4DC2-B0AC-A2316EBEA4B0}" presName="parTx" presStyleLbl="revTx" presStyleIdx="2" presStyleCnt="4">
        <dgm:presLayoutVars>
          <dgm:chMax val="0"/>
          <dgm:chPref val="0"/>
        </dgm:presLayoutVars>
      </dgm:prSet>
      <dgm:spPr/>
    </dgm:pt>
    <dgm:pt modelId="{B2D69D06-DCC9-46E2-9CBF-7DC8D24A38C7}" type="pres">
      <dgm:prSet presAssocID="{AB139EBA-A813-4E02-94E7-0FDE498BA5B4}" presName="sibTrans" presStyleCnt="0"/>
      <dgm:spPr/>
    </dgm:pt>
    <dgm:pt modelId="{8737980D-CBA5-428F-9CE4-6D8EF5F96E06}" type="pres">
      <dgm:prSet presAssocID="{E70CE543-663F-4E5B-AB6C-89C3C154E49C}" presName="compNode" presStyleCnt="0"/>
      <dgm:spPr/>
    </dgm:pt>
    <dgm:pt modelId="{02D85B18-1AD5-40CA-9EA0-166192E2E8FC}" type="pres">
      <dgm:prSet presAssocID="{E70CE543-663F-4E5B-AB6C-89C3C154E49C}" presName="bgRect" presStyleLbl="bgShp" presStyleIdx="3" presStyleCnt="4"/>
      <dgm:spPr>
        <a:solidFill>
          <a:schemeClr val="accent5"/>
        </a:solidFill>
      </dgm:spPr>
    </dgm:pt>
    <dgm:pt modelId="{4C4491A7-6458-4076-B19B-1B5C9A921559}" type="pres">
      <dgm:prSet presAssocID="{E70CE543-663F-4E5B-AB6C-89C3C154E4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7300C6-0525-4459-8C1B-A1936C85A376}" type="pres">
      <dgm:prSet presAssocID="{E70CE543-663F-4E5B-AB6C-89C3C154E49C}" presName="spaceRect" presStyleCnt="0"/>
      <dgm:spPr/>
    </dgm:pt>
    <dgm:pt modelId="{EA6D8D6B-8DF0-4523-A855-E777E1580565}" type="pres">
      <dgm:prSet presAssocID="{E70CE543-663F-4E5B-AB6C-89C3C154E4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1D5D41B-B103-4116-A16F-786C98C04C41}" srcId="{FFED6EA4-1F92-490E-BA4B-84D96D7A3974}" destId="{FFBBF787-38CF-4DC2-B0AC-A2316EBEA4B0}" srcOrd="2" destOrd="0" parTransId="{DA92C786-E3E8-457B-AC29-A41B855778DA}" sibTransId="{AB139EBA-A813-4E02-94E7-0FDE498BA5B4}"/>
    <dgm:cxn modelId="{0618D61E-885F-495C-8AE2-F51F4A0BE635}" type="presOf" srcId="{1213402F-A81F-4748-83B1-129EC05C3ACA}" destId="{1A26A7B4-6FEC-46C9-9DAE-B24665AC97E1}" srcOrd="0" destOrd="0" presId="urn:microsoft.com/office/officeart/2018/2/layout/IconVerticalSolidList"/>
    <dgm:cxn modelId="{2A0F2B66-1647-4F43-BAC3-35D111C7B4BF}" type="presOf" srcId="{FFED6EA4-1F92-490E-BA4B-84D96D7A3974}" destId="{CA09D936-1ACE-47F6-B23E-21A0FEA7C9A8}" srcOrd="0" destOrd="0" presId="urn:microsoft.com/office/officeart/2018/2/layout/IconVerticalSolidList"/>
    <dgm:cxn modelId="{6EE55873-C856-4B2F-95D4-E882FBB11F54}" srcId="{FFED6EA4-1F92-490E-BA4B-84D96D7A3974}" destId="{54233957-8B80-44DF-8162-303276F69669}" srcOrd="1" destOrd="0" parTransId="{0917D953-AF21-4969-AF38-C2140DB7DF24}" sibTransId="{CA13349D-31A5-4E47-8FC4-7B8D4020E70D}"/>
    <dgm:cxn modelId="{067D7C86-F7D3-4F2E-881E-6E31262562FC}" srcId="{FFED6EA4-1F92-490E-BA4B-84D96D7A3974}" destId="{1213402F-A81F-4748-83B1-129EC05C3ACA}" srcOrd="0" destOrd="0" parTransId="{EC0CE96D-EA3E-4E30-98F3-13F21DCEAB38}" sibTransId="{632D6D2D-052E-4DE4-B07B-935314EA0146}"/>
    <dgm:cxn modelId="{6B3DE490-F272-4DF6-9708-90D962E65E18}" type="presOf" srcId="{FFBBF787-38CF-4DC2-B0AC-A2316EBEA4B0}" destId="{04AD68CC-B71A-4A54-9974-FE1F6B56A14A}" srcOrd="0" destOrd="0" presId="urn:microsoft.com/office/officeart/2018/2/layout/IconVerticalSolidList"/>
    <dgm:cxn modelId="{9ABD189C-E1F1-4D94-842D-6ECEBE7A22BF}" srcId="{FFED6EA4-1F92-490E-BA4B-84D96D7A3974}" destId="{E70CE543-663F-4E5B-AB6C-89C3C154E49C}" srcOrd="3" destOrd="0" parTransId="{E240AE0F-F25E-4C24-86B0-1D106649F40E}" sibTransId="{D0B1FC3D-65F5-49A9-A06F-BCFB28A1B569}"/>
    <dgm:cxn modelId="{9FFF3DCD-9457-4BEC-B1B9-28940B29E90B}" type="presOf" srcId="{E70CE543-663F-4E5B-AB6C-89C3C154E49C}" destId="{EA6D8D6B-8DF0-4523-A855-E777E1580565}" srcOrd="0" destOrd="0" presId="urn:microsoft.com/office/officeart/2018/2/layout/IconVerticalSolidList"/>
    <dgm:cxn modelId="{443BEEF5-D119-4B27-AB03-491948B1CDAB}" type="presOf" srcId="{54233957-8B80-44DF-8162-303276F69669}" destId="{0544C8EA-17FC-4DD7-B5BA-10AEBD7757B0}" srcOrd="0" destOrd="0" presId="urn:microsoft.com/office/officeart/2018/2/layout/IconVerticalSolidList"/>
    <dgm:cxn modelId="{2E9482DE-1039-427F-B29D-0026CFE82F2F}" type="presParOf" srcId="{CA09D936-1ACE-47F6-B23E-21A0FEA7C9A8}" destId="{813E391D-203A-4709-81A3-44862B19565F}" srcOrd="0" destOrd="0" presId="urn:microsoft.com/office/officeart/2018/2/layout/IconVerticalSolidList"/>
    <dgm:cxn modelId="{9341EB9D-C0DA-4B65-A1D4-42763456A933}" type="presParOf" srcId="{813E391D-203A-4709-81A3-44862B19565F}" destId="{C3BB03AD-51D1-47AF-822C-927FB5B1C042}" srcOrd="0" destOrd="0" presId="urn:microsoft.com/office/officeart/2018/2/layout/IconVerticalSolidList"/>
    <dgm:cxn modelId="{A1B445B2-C777-4C7C-AE61-BB5321BA8D85}" type="presParOf" srcId="{813E391D-203A-4709-81A3-44862B19565F}" destId="{E3886034-AD29-40EB-8995-3022658D0654}" srcOrd="1" destOrd="0" presId="urn:microsoft.com/office/officeart/2018/2/layout/IconVerticalSolidList"/>
    <dgm:cxn modelId="{DAD237C3-058B-4F91-AFCC-54A39D7BABCB}" type="presParOf" srcId="{813E391D-203A-4709-81A3-44862B19565F}" destId="{405A0780-644B-4DBB-9BF0-CE6928056A1E}" srcOrd="2" destOrd="0" presId="urn:microsoft.com/office/officeart/2018/2/layout/IconVerticalSolidList"/>
    <dgm:cxn modelId="{49633E54-8B49-49E2-BA76-F4B8A56A3DFA}" type="presParOf" srcId="{813E391D-203A-4709-81A3-44862B19565F}" destId="{1A26A7B4-6FEC-46C9-9DAE-B24665AC97E1}" srcOrd="3" destOrd="0" presId="urn:microsoft.com/office/officeart/2018/2/layout/IconVerticalSolidList"/>
    <dgm:cxn modelId="{555A4BC9-F8F5-4C63-A94B-CB4A3C58E741}" type="presParOf" srcId="{CA09D936-1ACE-47F6-B23E-21A0FEA7C9A8}" destId="{003AEB2A-4F1B-4DCC-AED7-4BDC16D9366C}" srcOrd="1" destOrd="0" presId="urn:microsoft.com/office/officeart/2018/2/layout/IconVerticalSolidList"/>
    <dgm:cxn modelId="{36C0D741-13B7-41EF-B963-44056FD96E9D}" type="presParOf" srcId="{CA09D936-1ACE-47F6-B23E-21A0FEA7C9A8}" destId="{6FE75D75-9490-47E6-97CF-2E452E5F60A1}" srcOrd="2" destOrd="0" presId="urn:microsoft.com/office/officeart/2018/2/layout/IconVerticalSolidList"/>
    <dgm:cxn modelId="{D751FB5C-DE69-45A0-92A8-27F1AAD72864}" type="presParOf" srcId="{6FE75D75-9490-47E6-97CF-2E452E5F60A1}" destId="{C3FF4B81-54F1-47E1-B293-C5679EC2ED0D}" srcOrd="0" destOrd="0" presId="urn:microsoft.com/office/officeart/2018/2/layout/IconVerticalSolidList"/>
    <dgm:cxn modelId="{9F2FC1C3-C665-4489-B8A0-D3821B6C50D4}" type="presParOf" srcId="{6FE75D75-9490-47E6-97CF-2E452E5F60A1}" destId="{A11DE78E-ACA2-4DB4-90BB-D965B2ADA2BF}" srcOrd="1" destOrd="0" presId="urn:microsoft.com/office/officeart/2018/2/layout/IconVerticalSolidList"/>
    <dgm:cxn modelId="{46915587-E29C-4406-8D43-B738DA8F4307}" type="presParOf" srcId="{6FE75D75-9490-47E6-97CF-2E452E5F60A1}" destId="{13A401E2-003C-4240-A794-498CA7941C9E}" srcOrd="2" destOrd="0" presId="urn:microsoft.com/office/officeart/2018/2/layout/IconVerticalSolidList"/>
    <dgm:cxn modelId="{34C4A6D3-CEBF-448B-999C-001A45F321F7}" type="presParOf" srcId="{6FE75D75-9490-47E6-97CF-2E452E5F60A1}" destId="{0544C8EA-17FC-4DD7-B5BA-10AEBD7757B0}" srcOrd="3" destOrd="0" presId="urn:microsoft.com/office/officeart/2018/2/layout/IconVerticalSolidList"/>
    <dgm:cxn modelId="{AA84CC54-7F98-46F6-872D-330732CBC049}" type="presParOf" srcId="{CA09D936-1ACE-47F6-B23E-21A0FEA7C9A8}" destId="{4E3A82D5-31D8-4C4E-8FF4-994ACC4B9D42}" srcOrd="3" destOrd="0" presId="urn:microsoft.com/office/officeart/2018/2/layout/IconVerticalSolidList"/>
    <dgm:cxn modelId="{99F971E0-D4CC-45E8-A7CE-82200A702B93}" type="presParOf" srcId="{CA09D936-1ACE-47F6-B23E-21A0FEA7C9A8}" destId="{5C9AEBAE-D63D-43DD-9267-8AEF94CC5E3D}" srcOrd="4" destOrd="0" presId="urn:microsoft.com/office/officeart/2018/2/layout/IconVerticalSolidList"/>
    <dgm:cxn modelId="{ABC4FA93-82CC-43F2-A1DD-8604C2FCC157}" type="presParOf" srcId="{5C9AEBAE-D63D-43DD-9267-8AEF94CC5E3D}" destId="{1383067F-6A0D-4AC0-B2F3-8531C2786991}" srcOrd="0" destOrd="0" presId="urn:microsoft.com/office/officeart/2018/2/layout/IconVerticalSolidList"/>
    <dgm:cxn modelId="{A9ED9963-754F-4E7E-B610-83FACDAEE813}" type="presParOf" srcId="{5C9AEBAE-D63D-43DD-9267-8AEF94CC5E3D}" destId="{AE3A3363-90CB-4610-ABF4-B53223BE0FB0}" srcOrd="1" destOrd="0" presId="urn:microsoft.com/office/officeart/2018/2/layout/IconVerticalSolidList"/>
    <dgm:cxn modelId="{AEA5B29A-3DF2-4B0D-86BA-070ACF3D058F}" type="presParOf" srcId="{5C9AEBAE-D63D-43DD-9267-8AEF94CC5E3D}" destId="{F897B69A-2BE4-4B57-BE37-64F28B844CBB}" srcOrd="2" destOrd="0" presId="urn:microsoft.com/office/officeart/2018/2/layout/IconVerticalSolidList"/>
    <dgm:cxn modelId="{E98571CF-CFDD-435A-91D7-2F3323F54E48}" type="presParOf" srcId="{5C9AEBAE-D63D-43DD-9267-8AEF94CC5E3D}" destId="{04AD68CC-B71A-4A54-9974-FE1F6B56A14A}" srcOrd="3" destOrd="0" presId="urn:microsoft.com/office/officeart/2018/2/layout/IconVerticalSolidList"/>
    <dgm:cxn modelId="{479238F2-288C-4F68-A9C3-4AD0D7DB4C9F}" type="presParOf" srcId="{CA09D936-1ACE-47F6-B23E-21A0FEA7C9A8}" destId="{B2D69D06-DCC9-46E2-9CBF-7DC8D24A38C7}" srcOrd="5" destOrd="0" presId="urn:microsoft.com/office/officeart/2018/2/layout/IconVerticalSolidList"/>
    <dgm:cxn modelId="{849E7343-317A-47B8-9578-40F2719785ED}" type="presParOf" srcId="{CA09D936-1ACE-47F6-B23E-21A0FEA7C9A8}" destId="{8737980D-CBA5-428F-9CE4-6D8EF5F96E06}" srcOrd="6" destOrd="0" presId="urn:microsoft.com/office/officeart/2018/2/layout/IconVerticalSolidList"/>
    <dgm:cxn modelId="{15FB5CFA-5CF1-4675-8DD8-92236D71AD8C}" type="presParOf" srcId="{8737980D-CBA5-428F-9CE4-6D8EF5F96E06}" destId="{02D85B18-1AD5-40CA-9EA0-166192E2E8FC}" srcOrd="0" destOrd="0" presId="urn:microsoft.com/office/officeart/2018/2/layout/IconVerticalSolidList"/>
    <dgm:cxn modelId="{79A87C3E-42D4-48DB-A0C5-8A8503C30749}" type="presParOf" srcId="{8737980D-CBA5-428F-9CE4-6D8EF5F96E06}" destId="{4C4491A7-6458-4076-B19B-1B5C9A921559}" srcOrd="1" destOrd="0" presId="urn:microsoft.com/office/officeart/2018/2/layout/IconVerticalSolidList"/>
    <dgm:cxn modelId="{2CD140AD-4DFD-414C-A532-0EEEDB202396}" type="presParOf" srcId="{8737980D-CBA5-428F-9CE4-6D8EF5F96E06}" destId="{207300C6-0525-4459-8C1B-A1936C85A376}" srcOrd="2" destOrd="0" presId="urn:microsoft.com/office/officeart/2018/2/layout/IconVerticalSolidList"/>
    <dgm:cxn modelId="{E2F79986-9335-4177-8E38-EBC64AD94E9D}" type="presParOf" srcId="{8737980D-CBA5-428F-9CE4-6D8EF5F96E06}" destId="{EA6D8D6B-8DF0-4523-A855-E777E15805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ED6EA4-1F92-490E-BA4B-84D96D7A397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13402F-A81F-4748-83B1-129EC05C3AC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ECECEC"/>
              </a:solidFill>
              <a:effectLst/>
              <a:latin typeface="+mn-lt"/>
            </a:rPr>
            <a:t>DAGAN training was performed on the source domain.</a:t>
          </a:r>
          <a:endParaRPr lang="en-US" dirty="0">
            <a:latin typeface="+mn-lt"/>
          </a:endParaRPr>
        </a:p>
      </dgm:t>
    </dgm:pt>
    <dgm:pt modelId="{EC0CE96D-EA3E-4E30-98F3-13F21DCEAB38}" type="parTrans" cxnId="{067D7C86-F7D3-4F2E-881E-6E31262562FC}">
      <dgm:prSet/>
      <dgm:spPr/>
      <dgm:t>
        <a:bodyPr/>
        <a:lstStyle/>
        <a:p>
          <a:endParaRPr lang="en-US"/>
        </a:p>
      </dgm:t>
    </dgm:pt>
    <dgm:pt modelId="{632D6D2D-052E-4DE4-B07B-935314EA0146}" type="sibTrans" cxnId="{067D7C86-F7D3-4F2E-881E-6E31262562FC}">
      <dgm:prSet/>
      <dgm:spPr/>
      <dgm:t>
        <a:bodyPr/>
        <a:lstStyle/>
        <a:p>
          <a:endParaRPr lang="en-US"/>
        </a:p>
      </dgm:t>
    </dgm:pt>
    <dgm:pt modelId="{54233957-8B80-44DF-8162-303276F6966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ECECEC"/>
              </a:solidFill>
              <a:effectLst/>
              <a:latin typeface="+mn-lt"/>
            </a:rPr>
            <a:t>Meta-learning was conducted on the same source domain.</a:t>
          </a:r>
          <a:endParaRPr lang="en-US" dirty="0">
            <a:latin typeface="+mn-lt"/>
          </a:endParaRPr>
        </a:p>
      </dgm:t>
    </dgm:pt>
    <dgm:pt modelId="{0917D953-AF21-4969-AF38-C2140DB7DF24}" type="parTrans" cxnId="{6EE55873-C856-4B2F-95D4-E882FBB11F54}">
      <dgm:prSet/>
      <dgm:spPr/>
      <dgm:t>
        <a:bodyPr/>
        <a:lstStyle/>
        <a:p>
          <a:endParaRPr lang="en-US"/>
        </a:p>
      </dgm:t>
    </dgm:pt>
    <dgm:pt modelId="{CA13349D-31A5-4E47-8FC4-7B8D4020E70D}" type="sibTrans" cxnId="{6EE55873-C856-4B2F-95D4-E882FBB11F54}">
      <dgm:prSet/>
      <dgm:spPr/>
      <dgm:t>
        <a:bodyPr/>
        <a:lstStyle/>
        <a:p>
          <a:endParaRPr lang="en-US"/>
        </a:p>
      </dgm:t>
    </dgm:pt>
    <dgm:pt modelId="{FFBBF787-38CF-4DC2-B0AC-A2316EBEA4B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ECECEC"/>
              </a:solidFill>
              <a:effectLst/>
              <a:latin typeface="+mn-lt"/>
            </a:rPr>
            <a:t>Validation was carried out on the validation domain.</a:t>
          </a:r>
          <a:endParaRPr lang="en-US" dirty="0">
            <a:latin typeface="+mn-lt"/>
          </a:endParaRPr>
        </a:p>
      </dgm:t>
    </dgm:pt>
    <dgm:pt modelId="{DA92C786-E3E8-457B-AC29-A41B855778DA}" type="parTrans" cxnId="{C1D5D41B-B103-4116-A16F-786C98C04C41}">
      <dgm:prSet/>
      <dgm:spPr/>
      <dgm:t>
        <a:bodyPr/>
        <a:lstStyle/>
        <a:p>
          <a:endParaRPr lang="en-US"/>
        </a:p>
      </dgm:t>
    </dgm:pt>
    <dgm:pt modelId="{AB139EBA-A813-4E02-94E7-0FDE498BA5B4}" type="sibTrans" cxnId="{C1D5D41B-B103-4116-A16F-786C98C04C41}">
      <dgm:prSet/>
      <dgm:spPr/>
      <dgm:t>
        <a:bodyPr/>
        <a:lstStyle/>
        <a:p>
          <a:endParaRPr lang="en-US"/>
        </a:p>
      </dgm:t>
    </dgm:pt>
    <dgm:pt modelId="{E70CE543-663F-4E5B-AB6C-89C3C154E49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ECECEC"/>
              </a:solidFill>
              <a:effectLst/>
              <a:latin typeface="+mn-lt"/>
            </a:rPr>
            <a:t>Results were reported based on the target domain data</a:t>
          </a:r>
          <a:endParaRPr lang="en-US" dirty="0">
            <a:latin typeface="+mn-lt"/>
          </a:endParaRPr>
        </a:p>
      </dgm:t>
    </dgm:pt>
    <dgm:pt modelId="{E240AE0F-F25E-4C24-86B0-1D106649F40E}" type="parTrans" cxnId="{9ABD189C-E1F1-4D94-842D-6ECEBE7A22BF}">
      <dgm:prSet/>
      <dgm:spPr/>
      <dgm:t>
        <a:bodyPr/>
        <a:lstStyle/>
        <a:p>
          <a:endParaRPr lang="en-US"/>
        </a:p>
      </dgm:t>
    </dgm:pt>
    <dgm:pt modelId="{D0B1FC3D-65F5-49A9-A06F-BCFB28A1B569}" type="sibTrans" cxnId="{9ABD189C-E1F1-4D94-842D-6ECEBE7A22BF}">
      <dgm:prSet/>
      <dgm:spPr/>
      <dgm:t>
        <a:bodyPr/>
        <a:lstStyle/>
        <a:p>
          <a:endParaRPr lang="en-US"/>
        </a:p>
      </dgm:t>
    </dgm:pt>
    <dgm:pt modelId="{CA09D936-1ACE-47F6-B23E-21A0FEA7C9A8}" type="pres">
      <dgm:prSet presAssocID="{FFED6EA4-1F92-490E-BA4B-84D96D7A3974}" presName="root" presStyleCnt="0">
        <dgm:presLayoutVars>
          <dgm:dir/>
          <dgm:resizeHandles val="exact"/>
        </dgm:presLayoutVars>
      </dgm:prSet>
      <dgm:spPr/>
    </dgm:pt>
    <dgm:pt modelId="{813E391D-203A-4709-81A3-44862B19565F}" type="pres">
      <dgm:prSet presAssocID="{1213402F-A81F-4748-83B1-129EC05C3ACA}" presName="compNode" presStyleCnt="0"/>
      <dgm:spPr/>
    </dgm:pt>
    <dgm:pt modelId="{C3BB03AD-51D1-47AF-822C-927FB5B1C042}" type="pres">
      <dgm:prSet presAssocID="{1213402F-A81F-4748-83B1-129EC05C3ACA}" presName="bgRect" presStyleLbl="bgShp" presStyleIdx="0" presStyleCnt="4"/>
      <dgm:spPr>
        <a:solidFill>
          <a:schemeClr val="accent5"/>
        </a:solidFill>
      </dgm:spPr>
    </dgm:pt>
    <dgm:pt modelId="{E3886034-AD29-40EB-8995-3022658D0654}" type="pres">
      <dgm:prSet presAssocID="{1213402F-A81F-4748-83B1-129EC05C3AC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05A0780-644B-4DBB-9BF0-CE6928056A1E}" type="pres">
      <dgm:prSet presAssocID="{1213402F-A81F-4748-83B1-129EC05C3ACA}" presName="spaceRect" presStyleCnt="0"/>
      <dgm:spPr/>
    </dgm:pt>
    <dgm:pt modelId="{1A26A7B4-6FEC-46C9-9DAE-B24665AC97E1}" type="pres">
      <dgm:prSet presAssocID="{1213402F-A81F-4748-83B1-129EC05C3ACA}" presName="parTx" presStyleLbl="revTx" presStyleIdx="0" presStyleCnt="4">
        <dgm:presLayoutVars>
          <dgm:chMax val="0"/>
          <dgm:chPref val="0"/>
        </dgm:presLayoutVars>
      </dgm:prSet>
      <dgm:spPr/>
    </dgm:pt>
    <dgm:pt modelId="{003AEB2A-4F1B-4DCC-AED7-4BDC16D9366C}" type="pres">
      <dgm:prSet presAssocID="{632D6D2D-052E-4DE4-B07B-935314EA0146}" presName="sibTrans" presStyleCnt="0"/>
      <dgm:spPr/>
    </dgm:pt>
    <dgm:pt modelId="{6FE75D75-9490-47E6-97CF-2E452E5F60A1}" type="pres">
      <dgm:prSet presAssocID="{54233957-8B80-44DF-8162-303276F69669}" presName="compNode" presStyleCnt="0"/>
      <dgm:spPr/>
    </dgm:pt>
    <dgm:pt modelId="{C3FF4B81-54F1-47E1-B293-C5679EC2ED0D}" type="pres">
      <dgm:prSet presAssocID="{54233957-8B80-44DF-8162-303276F69669}" presName="bgRect" presStyleLbl="bgShp" presStyleIdx="1" presStyleCnt="4"/>
      <dgm:spPr>
        <a:solidFill>
          <a:schemeClr val="accent5"/>
        </a:solidFill>
      </dgm:spPr>
    </dgm:pt>
    <dgm:pt modelId="{A11DE78E-ACA2-4DB4-90BB-D965B2ADA2BF}" type="pres">
      <dgm:prSet presAssocID="{54233957-8B80-44DF-8162-303276F6966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13A401E2-003C-4240-A794-498CA7941C9E}" type="pres">
      <dgm:prSet presAssocID="{54233957-8B80-44DF-8162-303276F69669}" presName="spaceRect" presStyleCnt="0"/>
      <dgm:spPr/>
    </dgm:pt>
    <dgm:pt modelId="{0544C8EA-17FC-4DD7-B5BA-10AEBD7757B0}" type="pres">
      <dgm:prSet presAssocID="{54233957-8B80-44DF-8162-303276F69669}" presName="parTx" presStyleLbl="revTx" presStyleIdx="1" presStyleCnt="4">
        <dgm:presLayoutVars>
          <dgm:chMax val="0"/>
          <dgm:chPref val="0"/>
        </dgm:presLayoutVars>
      </dgm:prSet>
      <dgm:spPr/>
    </dgm:pt>
    <dgm:pt modelId="{4E3A82D5-31D8-4C4E-8FF4-994ACC4B9D42}" type="pres">
      <dgm:prSet presAssocID="{CA13349D-31A5-4E47-8FC4-7B8D4020E70D}" presName="sibTrans" presStyleCnt="0"/>
      <dgm:spPr/>
    </dgm:pt>
    <dgm:pt modelId="{5C9AEBAE-D63D-43DD-9267-8AEF94CC5E3D}" type="pres">
      <dgm:prSet presAssocID="{FFBBF787-38CF-4DC2-B0AC-A2316EBEA4B0}" presName="compNode" presStyleCnt="0"/>
      <dgm:spPr/>
    </dgm:pt>
    <dgm:pt modelId="{1383067F-6A0D-4AC0-B2F3-8531C2786991}" type="pres">
      <dgm:prSet presAssocID="{FFBBF787-38CF-4DC2-B0AC-A2316EBEA4B0}" presName="bgRect" presStyleLbl="bgShp" presStyleIdx="2" presStyleCnt="4"/>
      <dgm:spPr>
        <a:solidFill>
          <a:schemeClr val="accent5"/>
        </a:solidFill>
      </dgm:spPr>
    </dgm:pt>
    <dgm:pt modelId="{AE3A3363-90CB-4610-ABF4-B53223BE0FB0}" type="pres">
      <dgm:prSet presAssocID="{FFBBF787-38CF-4DC2-B0AC-A2316EBEA4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897B69A-2BE4-4B57-BE37-64F28B844CBB}" type="pres">
      <dgm:prSet presAssocID="{FFBBF787-38CF-4DC2-B0AC-A2316EBEA4B0}" presName="spaceRect" presStyleCnt="0"/>
      <dgm:spPr/>
    </dgm:pt>
    <dgm:pt modelId="{04AD68CC-B71A-4A54-9974-FE1F6B56A14A}" type="pres">
      <dgm:prSet presAssocID="{FFBBF787-38CF-4DC2-B0AC-A2316EBEA4B0}" presName="parTx" presStyleLbl="revTx" presStyleIdx="2" presStyleCnt="4">
        <dgm:presLayoutVars>
          <dgm:chMax val="0"/>
          <dgm:chPref val="0"/>
        </dgm:presLayoutVars>
      </dgm:prSet>
      <dgm:spPr/>
    </dgm:pt>
    <dgm:pt modelId="{B2D69D06-DCC9-46E2-9CBF-7DC8D24A38C7}" type="pres">
      <dgm:prSet presAssocID="{AB139EBA-A813-4E02-94E7-0FDE498BA5B4}" presName="sibTrans" presStyleCnt="0"/>
      <dgm:spPr/>
    </dgm:pt>
    <dgm:pt modelId="{8737980D-CBA5-428F-9CE4-6D8EF5F96E06}" type="pres">
      <dgm:prSet presAssocID="{E70CE543-663F-4E5B-AB6C-89C3C154E49C}" presName="compNode" presStyleCnt="0"/>
      <dgm:spPr/>
    </dgm:pt>
    <dgm:pt modelId="{02D85B18-1AD5-40CA-9EA0-166192E2E8FC}" type="pres">
      <dgm:prSet presAssocID="{E70CE543-663F-4E5B-AB6C-89C3C154E49C}" presName="bgRect" presStyleLbl="bgShp" presStyleIdx="3" presStyleCnt="4"/>
      <dgm:spPr>
        <a:solidFill>
          <a:schemeClr val="accent5"/>
        </a:solidFill>
      </dgm:spPr>
    </dgm:pt>
    <dgm:pt modelId="{4C4491A7-6458-4076-B19B-1B5C9A921559}" type="pres">
      <dgm:prSet presAssocID="{E70CE543-663F-4E5B-AB6C-89C3C154E4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07300C6-0525-4459-8C1B-A1936C85A376}" type="pres">
      <dgm:prSet presAssocID="{E70CE543-663F-4E5B-AB6C-89C3C154E49C}" presName="spaceRect" presStyleCnt="0"/>
      <dgm:spPr/>
    </dgm:pt>
    <dgm:pt modelId="{EA6D8D6B-8DF0-4523-A855-E777E1580565}" type="pres">
      <dgm:prSet presAssocID="{E70CE543-663F-4E5B-AB6C-89C3C154E4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1D5D41B-B103-4116-A16F-786C98C04C41}" srcId="{FFED6EA4-1F92-490E-BA4B-84D96D7A3974}" destId="{FFBBF787-38CF-4DC2-B0AC-A2316EBEA4B0}" srcOrd="2" destOrd="0" parTransId="{DA92C786-E3E8-457B-AC29-A41B855778DA}" sibTransId="{AB139EBA-A813-4E02-94E7-0FDE498BA5B4}"/>
    <dgm:cxn modelId="{0618D61E-885F-495C-8AE2-F51F4A0BE635}" type="presOf" srcId="{1213402F-A81F-4748-83B1-129EC05C3ACA}" destId="{1A26A7B4-6FEC-46C9-9DAE-B24665AC97E1}" srcOrd="0" destOrd="0" presId="urn:microsoft.com/office/officeart/2018/2/layout/IconVerticalSolidList"/>
    <dgm:cxn modelId="{2A0F2B66-1647-4F43-BAC3-35D111C7B4BF}" type="presOf" srcId="{FFED6EA4-1F92-490E-BA4B-84D96D7A3974}" destId="{CA09D936-1ACE-47F6-B23E-21A0FEA7C9A8}" srcOrd="0" destOrd="0" presId="urn:microsoft.com/office/officeart/2018/2/layout/IconVerticalSolidList"/>
    <dgm:cxn modelId="{6EE55873-C856-4B2F-95D4-E882FBB11F54}" srcId="{FFED6EA4-1F92-490E-BA4B-84D96D7A3974}" destId="{54233957-8B80-44DF-8162-303276F69669}" srcOrd="1" destOrd="0" parTransId="{0917D953-AF21-4969-AF38-C2140DB7DF24}" sibTransId="{CA13349D-31A5-4E47-8FC4-7B8D4020E70D}"/>
    <dgm:cxn modelId="{067D7C86-F7D3-4F2E-881E-6E31262562FC}" srcId="{FFED6EA4-1F92-490E-BA4B-84D96D7A3974}" destId="{1213402F-A81F-4748-83B1-129EC05C3ACA}" srcOrd="0" destOrd="0" parTransId="{EC0CE96D-EA3E-4E30-98F3-13F21DCEAB38}" sibTransId="{632D6D2D-052E-4DE4-B07B-935314EA0146}"/>
    <dgm:cxn modelId="{6B3DE490-F272-4DF6-9708-90D962E65E18}" type="presOf" srcId="{FFBBF787-38CF-4DC2-B0AC-A2316EBEA4B0}" destId="{04AD68CC-B71A-4A54-9974-FE1F6B56A14A}" srcOrd="0" destOrd="0" presId="urn:microsoft.com/office/officeart/2018/2/layout/IconVerticalSolidList"/>
    <dgm:cxn modelId="{9ABD189C-E1F1-4D94-842D-6ECEBE7A22BF}" srcId="{FFED6EA4-1F92-490E-BA4B-84D96D7A3974}" destId="{E70CE543-663F-4E5B-AB6C-89C3C154E49C}" srcOrd="3" destOrd="0" parTransId="{E240AE0F-F25E-4C24-86B0-1D106649F40E}" sibTransId="{D0B1FC3D-65F5-49A9-A06F-BCFB28A1B569}"/>
    <dgm:cxn modelId="{9FFF3DCD-9457-4BEC-B1B9-28940B29E90B}" type="presOf" srcId="{E70CE543-663F-4E5B-AB6C-89C3C154E49C}" destId="{EA6D8D6B-8DF0-4523-A855-E777E1580565}" srcOrd="0" destOrd="0" presId="urn:microsoft.com/office/officeart/2018/2/layout/IconVerticalSolidList"/>
    <dgm:cxn modelId="{443BEEF5-D119-4B27-AB03-491948B1CDAB}" type="presOf" srcId="{54233957-8B80-44DF-8162-303276F69669}" destId="{0544C8EA-17FC-4DD7-B5BA-10AEBD7757B0}" srcOrd="0" destOrd="0" presId="urn:microsoft.com/office/officeart/2018/2/layout/IconVerticalSolidList"/>
    <dgm:cxn modelId="{2E9482DE-1039-427F-B29D-0026CFE82F2F}" type="presParOf" srcId="{CA09D936-1ACE-47F6-B23E-21A0FEA7C9A8}" destId="{813E391D-203A-4709-81A3-44862B19565F}" srcOrd="0" destOrd="0" presId="urn:microsoft.com/office/officeart/2018/2/layout/IconVerticalSolidList"/>
    <dgm:cxn modelId="{9341EB9D-C0DA-4B65-A1D4-42763456A933}" type="presParOf" srcId="{813E391D-203A-4709-81A3-44862B19565F}" destId="{C3BB03AD-51D1-47AF-822C-927FB5B1C042}" srcOrd="0" destOrd="0" presId="urn:microsoft.com/office/officeart/2018/2/layout/IconVerticalSolidList"/>
    <dgm:cxn modelId="{A1B445B2-C777-4C7C-AE61-BB5321BA8D85}" type="presParOf" srcId="{813E391D-203A-4709-81A3-44862B19565F}" destId="{E3886034-AD29-40EB-8995-3022658D0654}" srcOrd="1" destOrd="0" presId="urn:microsoft.com/office/officeart/2018/2/layout/IconVerticalSolidList"/>
    <dgm:cxn modelId="{DAD237C3-058B-4F91-AFCC-54A39D7BABCB}" type="presParOf" srcId="{813E391D-203A-4709-81A3-44862B19565F}" destId="{405A0780-644B-4DBB-9BF0-CE6928056A1E}" srcOrd="2" destOrd="0" presId="urn:microsoft.com/office/officeart/2018/2/layout/IconVerticalSolidList"/>
    <dgm:cxn modelId="{49633E54-8B49-49E2-BA76-F4B8A56A3DFA}" type="presParOf" srcId="{813E391D-203A-4709-81A3-44862B19565F}" destId="{1A26A7B4-6FEC-46C9-9DAE-B24665AC97E1}" srcOrd="3" destOrd="0" presId="urn:microsoft.com/office/officeart/2018/2/layout/IconVerticalSolidList"/>
    <dgm:cxn modelId="{555A4BC9-F8F5-4C63-A94B-CB4A3C58E741}" type="presParOf" srcId="{CA09D936-1ACE-47F6-B23E-21A0FEA7C9A8}" destId="{003AEB2A-4F1B-4DCC-AED7-4BDC16D9366C}" srcOrd="1" destOrd="0" presId="urn:microsoft.com/office/officeart/2018/2/layout/IconVerticalSolidList"/>
    <dgm:cxn modelId="{36C0D741-13B7-41EF-B963-44056FD96E9D}" type="presParOf" srcId="{CA09D936-1ACE-47F6-B23E-21A0FEA7C9A8}" destId="{6FE75D75-9490-47E6-97CF-2E452E5F60A1}" srcOrd="2" destOrd="0" presId="urn:microsoft.com/office/officeart/2018/2/layout/IconVerticalSolidList"/>
    <dgm:cxn modelId="{D751FB5C-DE69-45A0-92A8-27F1AAD72864}" type="presParOf" srcId="{6FE75D75-9490-47E6-97CF-2E452E5F60A1}" destId="{C3FF4B81-54F1-47E1-B293-C5679EC2ED0D}" srcOrd="0" destOrd="0" presId="urn:microsoft.com/office/officeart/2018/2/layout/IconVerticalSolidList"/>
    <dgm:cxn modelId="{9F2FC1C3-C665-4489-B8A0-D3821B6C50D4}" type="presParOf" srcId="{6FE75D75-9490-47E6-97CF-2E452E5F60A1}" destId="{A11DE78E-ACA2-4DB4-90BB-D965B2ADA2BF}" srcOrd="1" destOrd="0" presId="urn:microsoft.com/office/officeart/2018/2/layout/IconVerticalSolidList"/>
    <dgm:cxn modelId="{46915587-E29C-4406-8D43-B738DA8F4307}" type="presParOf" srcId="{6FE75D75-9490-47E6-97CF-2E452E5F60A1}" destId="{13A401E2-003C-4240-A794-498CA7941C9E}" srcOrd="2" destOrd="0" presId="urn:microsoft.com/office/officeart/2018/2/layout/IconVerticalSolidList"/>
    <dgm:cxn modelId="{34C4A6D3-CEBF-448B-999C-001A45F321F7}" type="presParOf" srcId="{6FE75D75-9490-47E6-97CF-2E452E5F60A1}" destId="{0544C8EA-17FC-4DD7-B5BA-10AEBD7757B0}" srcOrd="3" destOrd="0" presId="urn:microsoft.com/office/officeart/2018/2/layout/IconVerticalSolidList"/>
    <dgm:cxn modelId="{AA84CC54-7F98-46F6-872D-330732CBC049}" type="presParOf" srcId="{CA09D936-1ACE-47F6-B23E-21A0FEA7C9A8}" destId="{4E3A82D5-31D8-4C4E-8FF4-994ACC4B9D42}" srcOrd="3" destOrd="0" presId="urn:microsoft.com/office/officeart/2018/2/layout/IconVerticalSolidList"/>
    <dgm:cxn modelId="{99F971E0-D4CC-45E8-A7CE-82200A702B93}" type="presParOf" srcId="{CA09D936-1ACE-47F6-B23E-21A0FEA7C9A8}" destId="{5C9AEBAE-D63D-43DD-9267-8AEF94CC5E3D}" srcOrd="4" destOrd="0" presId="urn:microsoft.com/office/officeart/2018/2/layout/IconVerticalSolidList"/>
    <dgm:cxn modelId="{ABC4FA93-82CC-43F2-A1DD-8604C2FCC157}" type="presParOf" srcId="{5C9AEBAE-D63D-43DD-9267-8AEF94CC5E3D}" destId="{1383067F-6A0D-4AC0-B2F3-8531C2786991}" srcOrd="0" destOrd="0" presId="urn:microsoft.com/office/officeart/2018/2/layout/IconVerticalSolidList"/>
    <dgm:cxn modelId="{A9ED9963-754F-4E7E-B610-83FACDAEE813}" type="presParOf" srcId="{5C9AEBAE-D63D-43DD-9267-8AEF94CC5E3D}" destId="{AE3A3363-90CB-4610-ABF4-B53223BE0FB0}" srcOrd="1" destOrd="0" presId="urn:microsoft.com/office/officeart/2018/2/layout/IconVerticalSolidList"/>
    <dgm:cxn modelId="{AEA5B29A-3DF2-4B0D-86BA-070ACF3D058F}" type="presParOf" srcId="{5C9AEBAE-D63D-43DD-9267-8AEF94CC5E3D}" destId="{F897B69A-2BE4-4B57-BE37-64F28B844CBB}" srcOrd="2" destOrd="0" presId="urn:microsoft.com/office/officeart/2018/2/layout/IconVerticalSolidList"/>
    <dgm:cxn modelId="{E98571CF-CFDD-435A-91D7-2F3323F54E48}" type="presParOf" srcId="{5C9AEBAE-D63D-43DD-9267-8AEF94CC5E3D}" destId="{04AD68CC-B71A-4A54-9974-FE1F6B56A14A}" srcOrd="3" destOrd="0" presId="urn:microsoft.com/office/officeart/2018/2/layout/IconVerticalSolidList"/>
    <dgm:cxn modelId="{479238F2-288C-4F68-A9C3-4AD0D7DB4C9F}" type="presParOf" srcId="{CA09D936-1ACE-47F6-B23E-21A0FEA7C9A8}" destId="{B2D69D06-DCC9-46E2-9CBF-7DC8D24A38C7}" srcOrd="5" destOrd="0" presId="urn:microsoft.com/office/officeart/2018/2/layout/IconVerticalSolidList"/>
    <dgm:cxn modelId="{849E7343-317A-47B8-9578-40F2719785ED}" type="presParOf" srcId="{CA09D936-1ACE-47F6-B23E-21A0FEA7C9A8}" destId="{8737980D-CBA5-428F-9CE4-6D8EF5F96E06}" srcOrd="6" destOrd="0" presId="urn:microsoft.com/office/officeart/2018/2/layout/IconVerticalSolidList"/>
    <dgm:cxn modelId="{15FB5CFA-5CF1-4675-8DD8-92236D71AD8C}" type="presParOf" srcId="{8737980D-CBA5-428F-9CE4-6D8EF5F96E06}" destId="{02D85B18-1AD5-40CA-9EA0-166192E2E8FC}" srcOrd="0" destOrd="0" presId="urn:microsoft.com/office/officeart/2018/2/layout/IconVerticalSolidList"/>
    <dgm:cxn modelId="{79A87C3E-42D4-48DB-A0C5-8A8503C30749}" type="presParOf" srcId="{8737980D-CBA5-428F-9CE4-6D8EF5F96E06}" destId="{4C4491A7-6458-4076-B19B-1B5C9A921559}" srcOrd="1" destOrd="0" presId="urn:microsoft.com/office/officeart/2018/2/layout/IconVerticalSolidList"/>
    <dgm:cxn modelId="{2CD140AD-4DFD-414C-A532-0EEEDB202396}" type="presParOf" srcId="{8737980D-CBA5-428F-9CE4-6D8EF5F96E06}" destId="{207300C6-0525-4459-8C1B-A1936C85A376}" srcOrd="2" destOrd="0" presId="urn:microsoft.com/office/officeart/2018/2/layout/IconVerticalSolidList"/>
    <dgm:cxn modelId="{E2F79986-9335-4177-8E38-EBC64AD94E9D}" type="presParOf" srcId="{8737980D-CBA5-428F-9CE4-6D8EF5F96E06}" destId="{EA6D8D6B-8DF0-4523-A855-E777E15805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69214A-A95A-44E0-8600-B630B144330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113D14-A30E-4EE7-BC5E-0982ABB7B9A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DAGAN is trained on the Omniglot dataset, which consists of handwritten characters from alphabets.</a:t>
          </a:r>
          <a:endParaRPr lang="en-US" dirty="0"/>
        </a:p>
      </dgm:t>
    </dgm:pt>
    <dgm:pt modelId="{77CE2B96-5E90-44B7-8C29-B7ABA28AEB0F}" type="parTrans" cxnId="{C3486C5D-E2BC-4F9D-955C-9311A9358304}">
      <dgm:prSet/>
      <dgm:spPr/>
      <dgm:t>
        <a:bodyPr/>
        <a:lstStyle/>
        <a:p>
          <a:endParaRPr lang="en-US"/>
        </a:p>
      </dgm:t>
    </dgm:pt>
    <dgm:pt modelId="{EDF8E748-17A4-4A82-940A-2B87803D04E9}" type="sibTrans" cxnId="{C3486C5D-E2BC-4F9D-955C-9311A9358304}">
      <dgm:prSet/>
      <dgm:spPr/>
      <dgm:t>
        <a:bodyPr/>
        <a:lstStyle/>
        <a:p>
          <a:endParaRPr lang="en-US"/>
        </a:p>
      </dgm:t>
    </dgm:pt>
    <dgm:pt modelId="{CCF2C7D7-57AE-4BC4-9B72-4A3855E648D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DAGAN framework was trained using various architectures: </a:t>
          </a:r>
          <a:r>
            <a:rPr lang="en-GB" b="1" i="0" dirty="0"/>
            <a:t>standard VGG</a:t>
          </a:r>
          <a:r>
            <a:rPr lang="en-GB" b="0" i="0" dirty="0"/>
            <a:t>, </a:t>
          </a:r>
          <a:r>
            <a:rPr lang="en-GB" b="1" i="0" dirty="0"/>
            <a:t>U-nets</a:t>
          </a:r>
          <a:r>
            <a:rPr lang="en-GB" b="0" i="0" dirty="0"/>
            <a:t>, and </a:t>
          </a:r>
          <a:r>
            <a:rPr lang="en-GB" b="1" i="0" dirty="0"/>
            <a:t>ResNet</a:t>
          </a:r>
          <a:endParaRPr lang="en-US" dirty="0"/>
        </a:p>
      </dgm:t>
    </dgm:pt>
    <dgm:pt modelId="{40CA8E43-5CA0-4F3F-9D47-997865B9AF67}" type="parTrans" cxnId="{933EEC7F-D05A-4A74-A9DA-59F5A9406071}">
      <dgm:prSet/>
      <dgm:spPr/>
      <dgm:t>
        <a:bodyPr/>
        <a:lstStyle/>
        <a:p>
          <a:endParaRPr lang="en-US"/>
        </a:p>
      </dgm:t>
    </dgm:pt>
    <dgm:pt modelId="{D60021D2-55C9-44B0-9D46-FAE354FF0F77}" type="sibTrans" cxnId="{933EEC7F-D05A-4A74-A9DA-59F5A9406071}">
      <dgm:prSet/>
      <dgm:spPr/>
      <dgm:t>
        <a:bodyPr/>
        <a:lstStyle/>
        <a:p>
          <a:endParaRPr lang="en-US"/>
        </a:p>
      </dgm:t>
    </dgm:pt>
    <dgm:pt modelId="{FFD6B38C-B4BD-4CFE-98BE-A68A53C785C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Experimentation revealed that </a:t>
          </a:r>
          <a:r>
            <a:rPr lang="en-GB" b="1" i="0"/>
            <a:t>more powerful architectures led to better results</a:t>
          </a:r>
          <a:r>
            <a:rPr lang="en-GB" b="0" i="0"/>
            <a:t> in generating diverse and high-quality samples.</a:t>
          </a:r>
          <a:endParaRPr lang="en-US"/>
        </a:p>
      </dgm:t>
    </dgm:pt>
    <dgm:pt modelId="{A0C02D66-2ABA-4F84-BCC5-FD0FBAAC083B}" type="parTrans" cxnId="{B1B93CE2-C1F8-4A29-B0DC-453C0F6B9BFF}">
      <dgm:prSet/>
      <dgm:spPr/>
      <dgm:t>
        <a:bodyPr/>
        <a:lstStyle/>
        <a:p>
          <a:endParaRPr lang="en-US"/>
        </a:p>
      </dgm:t>
    </dgm:pt>
    <dgm:pt modelId="{D1D81FA4-6D58-4D86-A409-E0AD04DC3A05}" type="sibTrans" cxnId="{B1B93CE2-C1F8-4A29-B0DC-453C0F6B9BFF}">
      <dgm:prSet/>
      <dgm:spPr/>
      <dgm:t>
        <a:bodyPr/>
        <a:lstStyle/>
        <a:p>
          <a:endParaRPr lang="en-US"/>
        </a:p>
      </dgm:t>
    </dgm:pt>
    <dgm:pt modelId="{6A3DAD39-29FD-4DA6-9C84-4BF510EDDD84}" type="pres">
      <dgm:prSet presAssocID="{C469214A-A95A-44E0-8600-B630B1443303}" presName="root" presStyleCnt="0">
        <dgm:presLayoutVars>
          <dgm:dir/>
          <dgm:resizeHandles val="exact"/>
        </dgm:presLayoutVars>
      </dgm:prSet>
      <dgm:spPr/>
    </dgm:pt>
    <dgm:pt modelId="{C87212D7-F478-4904-ADC5-D1947FEC59D9}" type="pres">
      <dgm:prSet presAssocID="{AB113D14-A30E-4EE7-BC5E-0982ABB7B9A3}" presName="compNode" presStyleCnt="0"/>
      <dgm:spPr/>
    </dgm:pt>
    <dgm:pt modelId="{9811E09F-A298-4F35-A6E0-0BB7CE44452C}" type="pres">
      <dgm:prSet presAssocID="{AB113D14-A30E-4EE7-BC5E-0982ABB7B9A3}" presName="bgRect" presStyleLbl="bgShp" presStyleIdx="0" presStyleCnt="3"/>
      <dgm:spPr>
        <a:solidFill>
          <a:schemeClr val="accent5"/>
        </a:solidFill>
      </dgm:spPr>
    </dgm:pt>
    <dgm:pt modelId="{8A6EEDEF-7880-4010-8BD4-ED7A55ABE978}" type="pres">
      <dgm:prSet presAssocID="{AB113D14-A30E-4EE7-BC5E-0982ABB7B9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3C73D41-AAED-4D16-AF72-FC91616265BB}" type="pres">
      <dgm:prSet presAssocID="{AB113D14-A30E-4EE7-BC5E-0982ABB7B9A3}" presName="spaceRect" presStyleCnt="0"/>
      <dgm:spPr/>
    </dgm:pt>
    <dgm:pt modelId="{AA7217EE-5A58-4134-8BF5-831428A65892}" type="pres">
      <dgm:prSet presAssocID="{AB113D14-A30E-4EE7-BC5E-0982ABB7B9A3}" presName="parTx" presStyleLbl="revTx" presStyleIdx="0" presStyleCnt="3" custScaleX="107086">
        <dgm:presLayoutVars>
          <dgm:chMax val="0"/>
          <dgm:chPref val="0"/>
        </dgm:presLayoutVars>
      </dgm:prSet>
      <dgm:spPr/>
    </dgm:pt>
    <dgm:pt modelId="{E636D446-D5EE-4AB4-91BF-207327E391F8}" type="pres">
      <dgm:prSet presAssocID="{EDF8E748-17A4-4A82-940A-2B87803D04E9}" presName="sibTrans" presStyleCnt="0"/>
      <dgm:spPr/>
    </dgm:pt>
    <dgm:pt modelId="{3BFF7A24-E728-4612-A782-34C518FD3FF5}" type="pres">
      <dgm:prSet presAssocID="{CCF2C7D7-57AE-4BC4-9B72-4A3855E648D6}" presName="compNode" presStyleCnt="0"/>
      <dgm:spPr/>
    </dgm:pt>
    <dgm:pt modelId="{E75C1D8B-AD94-4D1D-816E-534383CF9E06}" type="pres">
      <dgm:prSet presAssocID="{CCF2C7D7-57AE-4BC4-9B72-4A3855E648D6}" presName="bgRect" presStyleLbl="bgShp" presStyleIdx="1" presStyleCnt="3"/>
      <dgm:spPr>
        <a:solidFill>
          <a:schemeClr val="accent5"/>
        </a:solidFill>
      </dgm:spPr>
    </dgm:pt>
    <dgm:pt modelId="{73B50ACF-B418-497C-9CB2-9323A486E57A}" type="pres">
      <dgm:prSet presAssocID="{CCF2C7D7-57AE-4BC4-9B72-4A3855E648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8CE95FF-67E9-4555-9C4E-AF48B572131A}" type="pres">
      <dgm:prSet presAssocID="{CCF2C7D7-57AE-4BC4-9B72-4A3855E648D6}" presName="spaceRect" presStyleCnt="0"/>
      <dgm:spPr/>
    </dgm:pt>
    <dgm:pt modelId="{D85E4F99-A40D-4A12-9CA7-E8F5B15A65AD}" type="pres">
      <dgm:prSet presAssocID="{CCF2C7D7-57AE-4BC4-9B72-4A3855E648D6}" presName="parTx" presStyleLbl="revTx" presStyleIdx="1" presStyleCnt="3">
        <dgm:presLayoutVars>
          <dgm:chMax val="0"/>
          <dgm:chPref val="0"/>
        </dgm:presLayoutVars>
      </dgm:prSet>
      <dgm:spPr/>
    </dgm:pt>
    <dgm:pt modelId="{B388BE29-2EEF-4DDA-9480-10CBAD124098}" type="pres">
      <dgm:prSet presAssocID="{D60021D2-55C9-44B0-9D46-FAE354FF0F77}" presName="sibTrans" presStyleCnt="0"/>
      <dgm:spPr/>
    </dgm:pt>
    <dgm:pt modelId="{F8FD2E54-5809-4478-A0D6-7F1FAB0F5144}" type="pres">
      <dgm:prSet presAssocID="{FFD6B38C-B4BD-4CFE-98BE-A68A53C785C7}" presName="compNode" presStyleCnt="0"/>
      <dgm:spPr/>
    </dgm:pt>
    <dgm:pt modelId="{C326B482-B3E3-4990-AF64-8F4A63B43923}" type="pres">
      <dgm:prSet presAssocID="{FFD6B38C-B4BD-4CFE-98BE-A68A53C785C7}" presName="bgRect" presStyleLbl="bgShp" presStyleIdx="2" presStyleCnt="3"/>
      <dgm:spPr>
        <a:solidFill>
          <a:schemeClr val="accent5"/>
        </a:solidFill>
      </dgm:spPr>
    </dgm:pt>
    <dgm:pt modelId="{8EC3D0BD-9F76-498E-84F9-F799EC1402B9}" type="pres">
      <dgm:prSet presAssocID="{FFD6B38C-B4BD-4CFE-98BE-A68A53C785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39DA60DB-8A93-4AB0-B585-CCF4A29FCF36}" type="pres">
      <dgm:prSet presAssocID="{FFD6B38C-B4BD-4CFE-98BE-A68A53C785C7}" presName="spaceRect" presStyleCnt="0"/>
      <dgm:spPr/>
    </dgm:pt>
    <dgm:pt modelId="{8D92AA74-6859-4660-9EB3-5D89BD4F1009}" type="pres">
      <dgm:prSet presAssocID="{FFD6B38C-B4BD-4CFE-98BE-A68A53C785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486C5D-E2BC-4F9D-955C-9311A9358304}" srcId="{C469214A-A95A-44E0-8600-B630B1443303}" destId="{AB113D14-A30E-4EE7-BC5E-0982ABB7B9A3}" srcOrd="0" destOrd="0" parTransId="{77CE2B96-5E90-44B7-8C29-B7ABA28AEB0F}" sibTransId="{EDF8E748-17A4-4A82-940A-2B87803D04E9}"/>
    <dgm:cxn modelId="{933EEC7F-D05A-4A74-A9DA-59F5A9406071}" srcId="{C469214A-A95A-44E0-8600-B630B1443303}" destId="{CCF2C7D7-57AE-4BC4-9B72-4A3855E648D6}" srcOrd="1" destOrd="0" parTransId="{40CA8E43-5CA0-4F3F-9D47-997865B9AF67}" sibTransId="{D60021D2-55C9-44B0-9D46-FAE354FF0F77}"/>
    <dgm:cxn modelId="{227AF88D-BFA1-44A9-8B12-3042CD382BF5}" type="presOf" srcId="{FFD6B38C-B4BD-4CFE-98BE-A68A53C785C7}" destId="{8D92AA74-6859-4660-9EB3-5D89BD4F1009}" srcOrd="0" destOrd="0" presId="urn:microsoft.com/office/officeart/2018/2/layout/IconVerticalSolidList"/>
    <dgm:cxn modelId="{3D0372BF-6799-4A67-B157-42B3815B7D22}" type="presOf" srcId="{AB113D14-A30E-4EE7-BC5E-0982ABB7B9A3}" destId="{AA7217EE-5A58-4134-8BF5-831428A65892}" srcOrd="0" destOrd="0" presId="urn:microsoft.com/office/officeart/2018/2/layout/IconVerticalSolidList"/>
    <dgm:cxn modelId="{B1B93CE2-C1F8-4A29-B0DC-453C0F6B9BFF}" srcId="{C469214A-A95A-44E0-8600-B630B1443303}" destId="{FFD6B38C-B4BD-4CFE-98BE-A68A53C785C7}" srcOrd="2" destOrd="0" parTransId="{A0C02D66-2ABA-4F84-BCC5-FD0FBAAC083B}" sibTransId="{D1D81FA4-6D58-4D86-A409-E0AD04DC3A05}"/>
    <dgm:cxn modelId="{23D63EE8-4B45-473B-B0BC-60FD33014768}" type="presOf" srcId="{CCF2C7D7-57AE-4BC4-9B72-4A3855E648D6}" destId="{D85E4F99-A40D-4A12-9CA7-E8F5B15A65AD}" srcOrd="0" destOrd="0" presId="urn:microsoft.com/office/officeart/2018/2/layout/IconVerticalSolidList"/>
    <dgm:cxn modelId="{799266F1-0E16-43C6-917E-72E17B9A8753}" type="presOf" srcId="{C469214A-A95A-44E0-8600-B630B1443303}" destId="{6A3DAD39-29FD-4DA6-9C84-4BF510EDDD84}" srcOrd="0" destOrd="0" presId="urn:microsoft.com/office/officeart/2018/2/layout/IconVerticalSolidList"/>
    <dgm:cxn modelId="{8047B14C-06D2-46BB-8C35-1BF7C15FEB5A}" type="presParOf" srcId="{6A3DAD39-29FD-4DA6-9C84-4BF510EDDD84}" destId="{C87212D7-F478-4904-ADC5-D1947FEC59D9}" srcOrd="0" destOrd="0" presId="urn:microsoft.com/office/officeart/2018/2/layout/IconVerticalSolidList"/>
    <dgm:cxn modelId="{6D003EF4-1A81-46A0-BB93-96977823B90F}" type="presParOf" srcId="{C87212D7-F478-4904-ADC5-D1947FEC59D9}" destId="{9811E09F-A298-4F35-A6E0-0BB7CE44452C}" srcOrd="0" destOrd="0" presId="urn:microsoft.com/office/officeart/2018/2/layout/IconVerticalSolidList"/>
    <dgm:cxn modelId="{C6A37D03-E412-45A1-A07C-90BBD1094277}" type="presParOf" srcId="{C87212D7-F478-4904-ADC5-D1947FEC59D9}" destId="{8A6EEDEF-7880-4010-8BD4-ED7A55ABE978}" srcOrd="1" destOrd="0" presId="urn:microsoft.com/office/officeart/2018/2/layout/IconVerticalSolidList"/>
    <dgm:cxn modelId="{6171C34B-22DD-4BF7-92AA-4F55D2EBF02E}" type="presParOf" srcId="{C87212D7-F478-4904-ADC5-D1947FEC59D9}" destId="{33C73D41-AAED-4D16-AF72-FC91616265BB}" srcOrd="2" destOrd="0" presId="urn:microsoft.com/office/officeart/2018/2/layout/IconVerticalSolidList"/>
    <dgm:cxn modelId="{5A7CA73A-6A5B-4007-AFE3-34F623F0970C}" type="presParOf" srcId="{C87212D7-F478-4904-ADC5-D1947FEC59D9}" destId="{AA7217EE-5A58-4134-8BF5-831428A65892}" srcOrd="3" destOrd="0" presId="urn:microsoft.com/office/officeart/2018/2/layout/IconVerticalSolidList"/>
    <dgm:cxn modelId="{8EA6FC2B-B9A0-4A2B-BE5C-8490F2FF6514}" type="presParOf" srcId="{6A3DAD39-29FD-4DA6-9C84-4BF510EDDD84}" destId="{E636D446-D5EE-4AB4-91BF-207327E391F8}" srcOrd="1" destOrd="0" presId="urn:microsoft.com/office/officeart/2018/2/layout/IconVerticalSolidList"/>
    <dgm:cxn modelId="{C2490710-7A06-402B-87E3-F735D15A2545}" type="presParOf" srcId="{6A3DAD39-29FD-4DA6-9C84-4BF510EDDD84}" destId="{3BFF7A24-E728-4612-A782-34C518FD3FF5}" srcOrd="2" destOrd="0" presId="urn:microsoft.com/office/officeart/2018/2/layout/IconVerticalSolidList"/>
    <dgm:cxn modelId="{3562A477-25DB-477D-A1CA-FDA6370CD405}" type="presParOf" srcId="{3BFF7A24-E728-4612-A782-34C518FD3FF5}" destId="{E75C1D8B-AD94-4D1D-816E-534383CF9E06}" srcOrd="0" destOrd="0" presId="urn:microsoft.com/office/officeart/2018/2/layout/IconVerticalSolidList"/>
    <dgm:cxn modelId="{C3CA6ACC-005C-493B-B3A5-F4ACF81CF968}" type="presParOf" srcId="{3BFF7A24-E728-4612-A782-34C518FD3FF5}" destId="{73B50ACF-B418-497C-9CB2-9323A486E57A}" srcOrd="1" destOrd="0" presId="urn:microsoft.com/office/officeart/2018/2/layout/IconVerticalSolidList"/>
    <dgm:cxn modelId="{B8836E24-C0AC-4536-AE45-CC91E11DAAF8}" type="presParOf" srcId="{3BFF7A24-E728-4612-A782-34C518FD3FF5}" destId="{78CE95FF-67E9-4555-9C4E-AF48B572131A}" srcOrd="2" destOrd="0" presId="urn:microsoft.com/office/officeart/2018/2/layout/IconVerticalSolidList"/>
    <dgm:cxn modelId="{433EB087-98C2-4F5A-8F87-92020F742878}" type="presParOf" srcId="{3BFF7A24-E728-4612-A782-34C518FD3FF5}" destId="{D85E4F99-A40D-4A12-9CA7-E8F5B15A65AD}" srcOrd="3" destOrd="0" presId="urn:microsoft.com/office/officeart/2018/2/layout/IconVerticalSolidList"/>
    <dgm:cxn modelId="{71A3CFB0-03E1-476E-B89E-82F871E1CBC8}" type="presParOf" srcId="{6A3DAD39-29FD-4DA6-9C84-4BF510EDDD84}" destId="{B388BE29-2EEF-4DDA-9480-10CBAD124098}" srcOrd="3" destOrd="0" presId="urn:microsoft.com/office/officeart/2018/2/layout/IconVerticalSolidList"/>
    <dgm:cxn modelId="{40025AAD-566A-4B9D-9E87-892F0684441B}" type="presParOf" srcId="{6A3DAD39-29FD-4DA6-9C84-4BF510EDDD84}" destId="{F8FD2E54-5809-4478-A0D6-7F1FAB0F5144}" srcOrd="4" destOrd="0" presId="urn:microsoft.com/office/officeart/2018/2/layout/IconVerticalSolidList"/>
    <dgm:cxn modelId="{AE33534A-60E0-414C-9F84-018B9123D173}" type="presParOf" srcId="{F8FD2E54-5809-4478-A0D6-7F1FAB0F5144}" destId="{C326B482-B3E3-4990-AF64-8F4A63B43923}" srcOrd="0" destOrd="0" presId="urn:microsoft.com/office/officeart/2018/2/layout/IconVerticalSolidList"/>
    <dgm:cxn modelId="{98AE14EC-ED85-4ED5-AA63-6CCDB922B20D}" type="presParOf" srcId="{F8FD2E54-5809-4478-A0D6-7F1FAB0F5144}" destId="{8EC3D0BD-9F76-498E-84F9-F799EC1402B9}" srcOrd="1" destOrd="0" presId="urn:microsoft.com/office/officeart/2018/2/layout/IconVerticalSolidList"/>
    <dgm:cxn modelId="{5D5E482F-D7FA-4CE2-99EB-EBC6DF047EBA}" type="presParOf" srcId="{F8FD2E54-5809-4478-A0D6-7F1FAB0F5144}" destId="{39DA60DB-8A93-4AB0-B585-CCF4A29FCF36}" srcOrd="2" destOrd="0" presId="urn:microsoft.com/office/officeart/2018/2/layout/IconVerticalSolidList"/>
    <dgm:cxn modelId="{EC7BFA87-3471-4844-9E82-83060B9F27C8}" type="presParOf" srcId="{F8FD2E54-5809-4478-A0D6-7F1FAB0F5144}" destId="{8D92AA74-6859-4660-9EB3-5D89BD4F10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B03AD-51D1-47AF-822C-927FB5B1C042}">
      <dsp:nvSpPr>
        <dsp:cNvPr id="0" name=""/>
        <dsp:cNvSpPr/>
      </dsp:nvSpPr>
      <dsp:spPr>
        <a:xfrm>
          <a:off x="0" y="4247"/>
          <a:ext cx="4396339" cy="921953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86034-AD29-40EB-8995-3022658D0654}">
      <dsp:nvSpPr>
        <dsp:cNvPr id="0" name=""/>
        <dsp:cNvSpPr/>
      </dsp:nvSpPr>
      <dsp:spPr>
        <a:xfrm>
          <a:off x="278890" y="211686"/>
          <a:ext cx="507569" cy="5070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6A7B4-6FEC-46C9-9DAE-B24665AC97E1}">
      <dsp:nvSpPr>
        <dsp:cNvPr id="0" name=""/>
        <dsp:cNvSpPr/>
      </dsp:nvSpPr>
      <dsp:spPr>
        <a:xfrm>
          <a:off x="1065351" y="4247"/>
          <a:ext cx="3074622" cy="922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9" tIns="97669" rIns="97669" bIns="976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Data within each subset was divided into 2 test cases, 3 validation cases, and a variable number of training cases.</a:t>
          </a:r>
          <a:endParaRPr lang="en-US" sz="1400" kern="1200" dirty="0"/>
        </a:p>
      </dsp:txBody>
      <dsp:txXfrm>
        <a:off x="1065351" y="4247"/>
        <a:ext cx="3074622" cy="922854"/>
      </dsp:txXfrm>
    </dsp:sp>
    <dsp:sp modelId="{C3FF4B81-54F1-47E1-B293-C5679EC2ED0D}">
      <dsp:nvSpPr>
        <dsp:cNvPr id="0" name=""/>
        <dsp:cNvSpPr/>
      </dsp:nvSpPr>
      <dsp:spPr>
        <a:xfrm>
          <a:off x="0" y="1144243"/>
          <a:ext cx="4396339" cy="921953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DE78E-ACA2-4DB4-90BB-D965B2ADA2BF}">
      <dsp:nvSpPr>
        <dsp:cNvPr id="0" name=""/>
        <dsp:cNvSpPr/>
      </dsp:nvSpPr>
      <dsp:spPr>
        <a:xfrm>
          <a:off x="278890" y="1351683"/>
          <a:ext cx="507569" cy="5070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4C8EA-17FC-4DD7-B5BA-10AEBD7757B0}">
      <dsp:nvSpPr>
        <dsp:cNvPr id="0" name=""/>
        <dsp:cNvSpPr/>
      </dsp:nvSpPr>
      <dsp:spPr>
        <a:xfrm>
          <a:off x="1065351" y="1144243"/>
          <a:ext cx="3074622" cy="922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9" tIns="97669" rIns="97669" bIns="976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Classifier networks were trained on the training cases from all domains</a:t>
          </a:r>
          <a:r>
            <a:rPr lang="en-US" sz="1400" b="0" i="0" kern="1200" dirty="0"/>
            <a:t>.</a:t>
          </a:r>
          <a:endParaRPr lang="en-US" sz="1400" kern="1200" dirty="0"/>
        </a:p>
      </dsp:txBody>
      <dsp:txXfrm>
        <a:off x="1065351" y="1144243"/>
        <a:ext cx="3074622" cy="922854"/>
      </dsp:txXfrm>
    </dsp:sp>
    <dsp:sp modelId="{1383067F-6A0D-4AC0-B2F3-8531C2786991}">
      <dsp:nvSpPr>
        <dsp:cNvPr id="0" name=""/>
        <dsp:cNvSpPr/>
      </dsp:nvSpPr>
      <dsp:spPr>
        <a:xfrm>
          <a:off x="0" y="2284240"/>
          <a:ext cx="4396339" cy="921953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3A3363-90CB-4610-ABF4-B53223BE0FB0}">
      <dsp:nvSpPr>
        <dsp:cNvPr id="0" name=""/>
        <dsp:cNvSpPr/>
      </dsp:nvSpPr>
      <dsp:spPr>
        <a:xfrm>
          <a:off x="278890" y="2491679"/>
          <a:ext cx="507569" cy="5070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D68CC-B71A-4A54-9974-FE1F6B56A14A}">
      <dsp:nvSpPr>
        <dsp:cNvPr id="0" name=""/>
        <dsp:cNvSpPr/>
      </dsp:nvSpPr>
      <dsp:spPr>
        <a:xfrm>
          <a:off x="1065351" y="2284240"/>
          <a:ext cx="3074622" cy="922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9" tIns="97669" rIns="97669" bIns="976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Test performance was evaluated only on the test cases from the target domain set.</a:t>
          </a:r>
          <a:endParaRPr lang="en-US" sz="1400" kern="1200" dirty="0"/>
        </a:p>
      </dsp:txBody>
      <dsp:txXfrm>
        <a:off x="1065351" y="2284240"/>
        <a:ext cx="3074622" cy="922854"/>
      </dsp:txXfrm>
    </dsp:sp>
    <dsp:sp modelId="{02D85B18-1AD5-40CA-9EA0-166192E2E8FC}">
      <dsp:nvSpPr>
        <dsp:cNvPr id="0" name=""/>
        <dsp:cNvSpPr/>
      </dsp:nvSpPr>
      <dsp:spPr>
        <a:xfrm>
          <a:off x="0" y="3424236"/>
          <a:ext cx="4396339" cy="921953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491A7-6458-4076-B19B-1B5C9A921559}">
      <dsp:nvSpPr>
        <dsp:cNvPr id="0" name=""/>
        <dsp:cNvSpPr/>
      </dsp:nvSpPr>
      <dsp:spPr>
        <a:xfrm>
          <a:off x="278890" y="3631675"/>
          <a:ext cx="507569" cy="5070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D8D6B-8DF0-4523-A855-E777E1580565}">
      <dsp:nvSpPr>
        <dsp:cNvPr id="0" name=""/>
        <dsp:cNvSpPr/>
      </dsp:nvSpPr>
      <dsp:spPr>
        <a:xfrm>
          <a:off x="1065351" y="3424236"/>
          <a:ext cx="3074622" cy="922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9" tIns="97669" rIns="97669" bIns="976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Case splits were randomized across each test run to ensure robust evaluation.</a:t>
          </a:r>
          <a:endParaRPr lang="en-US" sz="1400" kern="1200" dirty="0"/>
        </a:p>
      </dsp:txBody>
      <dsp:txXfrm>
        <a:off x="1065351" y="3424236"/>
        <a:ext cx="3074622" cy="92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B03AD-51D1-47AF-822C-927FB5B1C042}">
      <dsp:nvSpPr>
        <dsp:cNvPr id="0" name=""/>
        <dsp:cNvSpPr/>
      </dsp:nvSpPr>
      <dsp:spPr>
        <a:xfrm>
          <a:off x="0" y="1805"/>
          <a:ext cx="4396339" cy="91531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86034-AD29-40EB-8995-3022658D0654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6A7B4-6FEC-46C9-9DAE-B24665AC97E1}">
      <dsp:nvSpPr>
        <dsp:cNvPr id="0" name=""/>
        <dsp:cNvSpPr/>
      </dsp:nvSpPr>
      <dsp:spPr>
        <a:xfrm>
          <a:off x="1057183" y="1805"/>
          <a:ext cx="3339155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solidFill>
                <a:srgbClr val="ECECEC"/>
              </a:solidFill>
              <a:effectLst/>
              <a:latin typeface="+mn-lt"/>
            </a:rPr>
            <a:t>DAGAN training was performed on the source domain.</a:t>
          </a:r>
          <a:endParaRPr lang="en-US" sz="1600" kern="1200" dirty="0">
            <a:latin typeface="+mn-lt"/>
          </a:endParaRPr>
        </a:p>
      </dsp:txBody>
      <dsp:txXfrm>
        <a:off x="1057183" y="1805"/>
        <a:ext cx="3339155" cy="915310"/>
      </dsp:txXfrm>
    </dsp:sp>
    <dsp:sp modelId="{C3FF4B81-54F1-47E1-B293-C5679EC2ED0D}">
      <dsp:nvSpPr>
        <dsp:cNvPr id="0" name=""/>
        <dsp:cNvSpPr/>
      </dsp:nvSpPr>
      <dsp:spPr>
        <a:xfrm>
          <a:off x="0" y="1145944"/>
          <a:ext cx="4396339" cy="91531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DE78E-ACA2-4DB4-90BB-D965B2ADA2BF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4C8EA-17FC-4DD7-B5BA-10AEBD7757B0}">
      <dsp:nvSpPr>
        <dsp:cNvPr id="0" name=""/>
        <dsp:cNvSpPr/>
      </dsp:nvSpPr>
      <dsp:spPr>
        <a:xfrm>
          <a:off x="1057183" y="1145944"/>
          <a:ext cx="3339155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solidFill>
                <a:srgbClr val="ECECEC"/>
              </a:solidFill>
              <a:effectLst/>
              <a:latin typeface="+mn-lt"/>
            </a:rPr>
            <a:t>Meta-learning was conducted on the same source domain.</a:t>
          </a:r>
          <a:endParaRPr lang="en-US" sz="1600" kern="1200" dirty="0">
            <a:latin typeface="+mn-lt"/>
          </a:endParaRPr>
        </a:p>
      </dsp:txBody>
      <dsp:txXfrm>
        <a:off x="1057183" y="1145944"/>
        <a:ext cx="3339155" cy="915310"/>
      </dsp:txXfrm>
    </dsp:sp>
    <dsp:sp modelId="{1383067F-6A0D-4AC0-B2F3-8531C2786991}">
      <dsp:nvSpPr>
        <dsp:cNvPr id="0" name=""/>
        <dsp:cNvSpPr/>
      </dsp:nvSpPr>
      <dsp:spPr>
        <a:xfrm>
          <a:off x="0" y="2290082"/>
          <a:ext cx="4396339" cy="91531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3A3363-90CB-4610-ABF4-B53223BE0FB0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D68CC-B71A-4A54-9974-FE1F6B56A14A}">
      <dsp:nvSpPr>
        <dsp:cNvPr id="0" name=""/>
        <dsp:cNvSpPr/>
      </dsp:nvSpPr>
      <dsp:spPr>
        <a:xfrm>
          <a:off x="1057183" y="2290082"/>
          <a:ext cx="3339155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solidFill>
                <a:srgbClr val="ECECEC"/>
              </a:solidFill>
              <a:effectLst/>
              <a:latin typeface="+mn-lt"/>
            </a:rPr>
            <a:t>Validation was carried out on the validation domain.</a:t>
          </a:r>
          <a:endParaRPr lang="en-US" sz="1600" kern="1200" dirty="0">
            <a:latin typeface="+mn-lt"/>
          </a:endParaRPr>
        </a:p>
      </dsp:txBody>
      <dsp:txXfrm>
        <a:off x="1057183" y="2290082"/>
        <a:ext cx="3339155" cy="915310"/>
      </dsp:txXfrm>
    </dsp:sp>
    <dsp:sp modelId="{02D85B18-1AD5-40CA-9EA0-166192E2E8FC}">
      <dsp:nvSpPr>
        <dsp:cNvPr id="0" name=""/>
        <dsp:cNvSpPr/>
      </dsp:nvSpPr>
      <dsp:spPr>
        <a:xfrm>
          <a:off x="0" y="3434221"/>
          <a:ext cx="4396339" cy="91531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491A7-6458-4076-B19B-1B5C9A921559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D8D6B-8DF0-4523-A855-E777E1580565}">
      <dsp:nvSpPr>
        <dsp:cNvPr id="0" name=""/>
        <dsp:cNvSpPr/>
      </dsp:nvSpPr>
      <dsp:spPr>
        <a:xfrm>
          <a:off x="1057183" y="3434221"/>
          <a:ext cx="3339155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>
              <a:solidFill>
                <a:srgbClr val="ECECEC"/>
              </a:solidFill>
              <a:effectLst/>
              <a:latin typeface="+mn-lt"/>
            </a:rPr>
            <a:t>Results were reported based on the target domain data</a:t>
          </a:r>
          <a:endParaRPr lang="en-US" sz="1600" kern="1200" dirty="0">
            <a:latin typeface="+mn-lt"/>
          </a:endParaRPr>
        </a:p>
      </dsp:txBody>
      <dsp:txXfrm>
        <a:off x="1057183" y="3434221"/>
        <a:ext cx="3339155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1E09F-A298-4F35-A6E0-0BB7CE44452C}">
      <dsp:nvSpPr>
        <dsp:cNvPr id="0" name=""/>
        <dsp:cNvSpPr/>
      </dsp:nvSpPr>
      <dsp:spPr>
        <a:xfrm>
          <a:off x="-90374" y="5571"/>
          <a:ext cx="6323981" cy="100112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EEDEF-7880-4010-8BD4-ED7A55ABE978}">
      <dsp:nvSpPr>
        <dsp:cNvPr id="0" name=""/>
        <dsp:cNvSpPr/>
      </dsp:nvSpPr>
      <dsp:spPr>
        <a:xfrm>
          <a:off x="212467" y="230825"/>
          <a:ext cx="550621" cy="5506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217EE-5A58-4134-8BF5-831428A65892}">
      <dsp:nvSpPr>
        <dsp:cNvPr id="0" name=""/>
        <dsp:cNvSpPr/>
      </dsp:nvSpPr>
      <dsp:spPr>
        <a:xfrm>
          <a:off x="882919" y="5571"/>
          <a:ext cx="5531436" cy="100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53" tIns="105953" rIns="105953" bIns="1059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DAGAN is trained on the Omniglot dataset, which consists of handwritten characters from alphabets.</a:t>
          </a:r>
          <a:endParaRPr lang="en-US" sz="1600" kern="1200" dirty="0"/>
        </a:p>
      </dsp:txBody>
      <dsp:txXfrm>
        <a:off x="882919" y="5571"/>
        <a:ext cx="5531436" cy="1001129"/>
      </dsp:txXfrm>
    </dsp:sp>
    <dsp:sp modelId="{E75C1D8B-AD94-4D1D-816E-534383CF9E06}">
      <dsp:nvSpPr>
        <dsp:cNvPr id="0" name=""/>
        <dsp:cNvSpPr/>
      </dsp:nvSpPr>
      <dsp:spPr>
        <a:xfrm>
          <a:off x="-90374" y="1256983"/>
          <a:ext cx="6323981" cy="100112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50ACF-B418-497C-9CB2-9323A486E57A}">
      <dsp:nvSpPr>
        <dsp:cNvPr id="0" name=""/>
        <dsp:cNvSpPr/>
      </dsp:nvSpPr>
      <dsp:spPr>
        <a:xfrm>
          <a:off x="212467" y="1482237"/>
          <a:ext cx="550621" cy="5506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E4F99-A40D-4A12-9CA7-E8F5B15A65AD}">
      <dsp:nvSpPr>
        <dsp:cNvPr id="0" name=""/>
        <dsp:cNvSpPr/>
      </dsp:nvSpPr>
      <dsp:spPr>
        <a:xfrm>
          <a:off x="1065929" y="1256983"/>
          <a:ext cx="5165415" cy="100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53" tIns="105953" rIns="105953" bIns="1059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DAGAN framework was trained using various architectures: </a:t>
          </a:r>
          <a:r>
            <a:rPr lang="en-GB" sz="1600" b="1" i="0" kern="1200" dirty="0"/>
            <a:t>standard VGG</a:t>
          </a:r>
          <a:r>
            <a:rPr lang="en-GB" sz="1600" b="0" i="0" kern="1200" dirty="0"/>
            <a:t>, </a:t>
          </a:r>
          <a:r>
            <a:rPr lang="en-GB" sz="1600" b="1" i="0" kern="1200" dirty="0"/>
            <a:t>U-nets</a:t>
          </a:r>
          <a:r>
            <a:rPr lang="en-GB" sz="1600" b="0" i="0" kern="1200" dirty="0"/>
            <a:t>, and </a:t>
          </a:r>
          <a:r>
            <a:rPr lang="en-GB" sz="1600" b="1" i="0" kern="1200" dirty="0"/>
            <a:t>ResNet</a:t>
          </a:r>
          <a:endParaRPr lang="en-US" sz="1600" kern="1200" dirty="0"/>
        </a:p>
      </dsp:txBody>
      <dsp:txXfrm>
        <a:off x="1065929" y="1256983"/>
        <a:ext cx="5165415" cy="1001129"/>
      </dsp:txXfrm>
    </dsp:sp>
    <dsp:sp modelId="{C326B482-B3E3-4990-AF64-8F4A63B43923}">
      <dsp:nvSpPr>
        <dsp:cNvPr id="0" name=""/>
        <dsp:cNvSpPr/>
      </dsp:nvSpPr>
      <dsp:spPr>
        <a:xfrm>
          <a:off x="-90374" y="2508394"/>
          <a:ext cx="6323981" cy="100112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3D0BD-9F76-498E-84F9-F799EC1402B9}">
      <dsp:nvSpPr>
        <dsp:cNvPr id="0" name=""/>
        <dsp:cNvSpPr/>
      </dsp:nvSpPr>
      <dsp:spPr>
        <a:xfrm>
          <a:off x="212467" y="2733648"/>
          <a:ext cx="550621" cy="5506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2AA74-6859-4660-9EB3-5D89BD4F1009}">
      <dsp:nvSpPr>
        <dsp:cNvPr id="0" name=""/>
        <dsp:cNvSpPr/>
      </dsp:nvSpPr>
      <dsp:spPr>
        <a:xfrm>
          <a:off x="1065929" y="2508394"/>
          <a:ext cx="5165415" cy="100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53" tIns="105953" rIns="105953" bIns="1059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Experimentation revealed that </a:t>
          </a:r>
          <a:r>
            <a:rPr lang="en-GB" sz="1600" b="1" i="0" kern="1200"/>
            <a:t>more powerful architectures led to better results</a:t>
          </a:r>
          <a:r>
            <a:rPr lang="en-GB" sz="1600" b="0" i="0" kern="1200"/>
            <a:t> in generating diverse and high-quality samples.</a:t>
          </a:r>
          <a:endParaRPr lang="en-US" sz="1600" kern="1200"/>
        </a:p>
      </dsp:txBody>
      <dsp:txXfrm>
        <a:off x="1065929" y="2508394"/>
        <a:ext cx="5165415" cy="1001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566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62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77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86587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106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967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870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24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388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170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02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04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244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319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891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168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949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974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  <p:sldLayoutId id="2147484246" r:id="rId14"/>
    <p:sldLayoutId id="2147484247" r:id="rId15"/>
    <p:sldLayoutId id="2147484248" r:id="rId16"/>
    <p:sldLayoutId id="214748424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272D-2CE0-73B8-AE8E-C9C798E07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564" y="2129597"/>
            <a:ext cx="5407436" cy="969863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ea typeface="+mj-lt"/>
                <a:cs typeface="+mj-lt"/>
              </a:rPr>
              <a:t>Data Augmentation GAN</a:t>
            </a:r>
            <a:br>
              <a:rPr lang="en-US" sz="3000" dirty="0">
                <a:ea typeface="+mj-lt"/>
                <a:cs typeface="+mj-lt"/>
              </a:rPr>
            </a:br>
            <a:r>
              <a:rPr lang="en-US" sz="3000" dirty="0">
                <a:ea typeface="+mj-lt"/>
                <a:cs typeface="+mj-lt"/>
              </a:rPr>
              <a:t>	</a:t>
            </a:r>
            <a:endParaRPr lang="en-US" sz="1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6DDAA-D10F-48CD-2A5F-C2A833401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2087" y="3210252"/>
            <a:ext cx="2715696" cy="969862"/>
          </a:xfrm>
        </p:spPr>
        <p:txBody>
          <a:bodyPr>
            <a:normAutofit/>
          </a:bodyPr>
          <a:lstStyle/>
          <a:p>
            <a:r>
              <a:rPr lang="en-US" dirty="0"/>
              <a:t>Habib Ibrahim</a:t>
            </a:r>
          </a:p>
          <a:p>
            <a:r>
              <a:rPr lang="en-US" dirty="0"/>
              <a:t>Abd Elaziz Hamed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D4356-C516-1B5C-F1A3-9A2B50E2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343609"/>
            <a:ext cx="5182323" cy="516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FE6E6-C536-7947-4832-C2820F19E3ED}"/>
              </a:ext>
            </a:extLst>
          </p:cNvPr>
          <p:cNvSpPr txBox="1"/>
          <p:nvPr/>
        </p:nvSpPr>
        <p:spPr>
          <a:xfrm>
            <a:off x="6784564" y="4583550"/>
            <a:ext cx="5182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Antoniou, A., Storkey, A. and Edwards, H., 2017. Data augmentation generative adversarial networks. </a:t>
            </a:r>
            <a:r>
              <a:rPr lang="en-US" b="0" i="1" dirty="0">
                <a:effectLst/>
                <a:latin typeface="Arial" panose="020B0604020202020204" pitchFamily="34" charset="0"/>
              </a:rPr>
              <a:t>arXiv preprint arXiv:1711.04340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22343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0833-52DF-FDB7-18BC-DEB857FE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50" y="638594"/>
            <a:ext cx="9404723" cy="984196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08987-C1F4-2AE6-3D01-5F37F07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729" y="1945574"/>
            <a:ext cx="2946866" cy="576262"/>
          </a:xfrm>
        </p:spPr>
        <p:txBody>
          <a:bodyPr/>
          <a:lstStyle/>
          <a:p>
            <a:pPr algn="ctr"/>
            <a:r>
              <a:rPr lang="en-US" dirty="0"/>
              <a:t>Omniglot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52EC1-4C91-174D-4A6D-2E6FDC2AE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84" y="2607624"/>
            <a:ext cx="3141156" cy="316007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44663-6EBC-B2E8-DB85-094909F63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01132" y="1945574"/>
            <a:ext cx="2936241" cy="576262"/>
          </a:xfrm>
        </p:spPr>
        <p:txBody>
          <a:bodyPr/>
          <a:lstStyle/>
          <a:p>
            <a:pPr algn="ctr"/>
            <a:r>
              <a:rPr lang="en-US" dirty="0"/>
              <a:t>EMNIST</a:t>
            </a:r>
            <a:endParaRPr lang="en-I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C077C5-9CC4-C800-2172-A6A5183640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6793" y="1945574"/>
            <a:ext cx="2932113" cy="576262"/>
          </a:xfrm>
        </p:spPr>
        <p:txBody>
          <a:bodyPr/>
          <a:lstStyle/>
          <a:p>
            <a:pPr algn="ctr"/>
            <a:r>
              <a:rPr lang="en-US" dirty="0"/>
              <a:t>VGG-Faces</a:t>
            </a:r>
            <a:endParaRPr lang="en-IL" dirty="0"/>
          </a:p>
        </p:txBody>
      </p:sp>
      <p:pic>
        <p:nvPicPr>
          <p:cNvPr id="14" name="Picture 13" descr="A number set on a black background&#10;&#10;Description automatically generated">
            <a:extLst>
              <a:ext uri="{FF2B5EF4-FFF2-40B4-BE49-F238E27FC236}">
                <a16:creationId xmlns:a16="http://schemas.microsoft.com/office/drawing/2014/main" id="{BBFF5333-D7AA-5C87-806E-07AD9F5F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768" y="2521836"/>
            <a:ext cx="2991088" cy="3142875"/>
          </a:xfrm>
          <a:prstGeom prst="rect">
            <a:avLst/>
          </a:prstGeom>
        </p:spPr>
      </p:pic>
      <p:pic>
        <p:nvPicPr>
          <p:cNvPr id="1030" name="Picture 6" descr="VGG Face Dataset | Papers With Code">
            <a:extLst>
              <a:ext uri="{FF2B5EF4-FFF2-40B4-BE49-F238E27FC236}">
                <a16:creationId xmlns:a16="http://schemas.microsoft.com/office/drawing/2014/main" id="{73F3EAB5-9FC7-37E6-013A-84A9211AE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29" y="2844620"/>
            <a:ext cx="3904499" cy="249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EDFC5A-8EA1-4675-EFB3-E9AF50561ED5}"/>
              </a:ext>
            </a:extLst>
          </p:cNvPr>
          <p:cNvSpPr txBox="1"/>
          <p:nvPr/>
        </p:nvSpPr>
        <p:spPr>
          <a:xfrm>
            <a:off x="285997" y="6261460"/>
            <a:ext cx="1162000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ECECEC"/>
                </a:solidFill>
                <a:effectLst/>
              </a:rPr>
              <a:t>Each dataset was split randomly into three subsets: </a:t>
            </a:r>
            <a:r>
              <a:rPr lang="en-GB" sz="1600" b="1" i="0" dirty="0">
                <a:solidFill>
                  <a:srgbClr val="ECECEC"/>
                </a:solidFill>
                <a:effectLst/>
              </a:rPr>
              <a:t>source domain </a:t>
            </a:r>
            <a:r>
              <a:rPr lang="en-GB" sz="1600" i="0" dirty="0">
                <a:solidFill>
                  <a:srgbClr val="ECECEC"/>
                </a:solidFill>
                <a:effectLst/>
              </a:rPr>
              <a:t>sets</a:t>
            </a:r>
            <a:r>
              <a:rPr lang="en-GB" sz="1600" b="0" i="0" dirty="0">
                <a:solidFill>
                  <a:srgbClr val="ECECEC"/>
                </a:solidFill>
                <a:effectLst/>
              </a:rPr>
              <a:t>, </a:t>
            </a:r>
            <a:r>
              <a:rPr lang="en-GB" sz="1600" b="1" i="0" dirty="0">
                <a:solidFill>
                  <a:srgbClr val="ECECEC"/>
                </a:solidFill>
                <a:effectLst/>
              </a:rPr>
              <a:t>validation domain</a:t>
            </a:r>
            <a:r>
              <a:rPr lang="en-GB" sz="1600" b="0" i="0" dirty="0">
                <a:solidFill>
                  <a:srgbClr val="ECECEC"/>
                </a:solidFill>
                <a:effectLst/>
              </a:rPr>
              <a:t> sets, and </a:t>
            </a:r>
            <a:r>
              <a:rPr lang="en-GB" sz="1600" b="1" i="0" dirty="0">
                <a:solidFill>
                  <a:srgbClr val="ECECEC"/>
                </a:solidFill>
                <a:effectLst/>
              </a:rPr>
              <a:t>test domain </a:t>
            </a:r>
            <a:r>
              <a:rPr lang="en-GB" sz="1600" b="0" i="0" dirty="0">
                <a:solidFill>
                  <a:srgbClr val="ECECEC"/>
                </a:solidFill>
                <a:effectLst/>
              </a:rPr>
              <a:t>sets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7447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695B-ADCB-AE79-6640-40614F191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59" y="269239"/>
            <a:ext cx="9893822" cy="841692"/>
          </a:xfrm>
        </p:spPr>
        <p:txBody>
          <a:bodyPr/>
          <a:lstStyle/>
          <a:p>
            <a:pPr algn="ctr"/>
            <a:r>
              <a:rPr lang="en-US" dirty="0"/>
              <a:t>DAGAN Training And Dataset Usage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60AEE-7F55-FDA7-832D-5BA79425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2" y="1281485"/>
            <a:ext cx="4396338" cy="505010"/>
          </a:xfrm>
        </p:spPr>
        <p:txBody>
          <a:bodyPr/>
          <a:lstStyle/>
          <a:p>
            <a:pPr algn="ctr"/>
            <a:r>
              <a:rPr lang="en-US" dirty="0"/>
              <a:t>Classifier Network</a:t>
            </a:r>
            <a:endParaRPr lang="en-IL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DE13388-72F3-79FF-7B40-AD362D10C0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2083438"/>
              </p:ext>
            </p:extLst>
          </p:nvPr>
        </p:nvGraphicFramePr>
        <p:xfrm>
          <a:off x="1103311" y="1914896"/>
          <a:ext cx="43963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238FA-0173-8117-8735-2F6917379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56324" y="940377"/>
            <a:ext cx="4396339" cy="341712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GB" dirty="0">
              <a:solidFill>
                <a:srgbClr val="ECECEC"/>
              </a:solidFill>
              <a:latin typeface="Söhne"/>
            </a:endParaRPr>
          </a:p>
          <a:p>
            <a:pPr algn="l" rtl="0">
              <a:buFont typeface="Wingdings" panose="05000000000000000000" pitchFamily="2" charset="2"/>
              <a:buChar char="v"/>
            </a:pPr>
            <a:endParaRPr lang="en-GB" dirty="0">
              <a:solidFill>
                <a:srgbClr val="ECECEC"/>
              </a:solidFill>
              <a:latin typeface="Söhne"/>
            </a:endParaRPr>
          </a:p>
          <a:p>
            <a:pPr algn="l" rtl="0">
              <a:buFont typeface="Wingdings" panose="05000000000000000000" pitchFamily="2" charset="2"/>
              <a:buChar char="v"/>
            </a:pPr>
            <a:endParaRPr lang="en-GB" dirty="0">
              <a:solidFill>
                <a:srgbClr val="ECECEC"/>
              </a:solidFill>
              <a:latin typeface="Söhne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A16D812-9143-5802-5A0D-3CFA4B0C48FD}"/>
              </a:ext>
            </a:extLst>
          </p:cNvPr>
          <p:cNvSpPr txBox="1">
            <a:spLocks/>
          </p:cNvSpPr>
          <p:nvPr/>
        </p:nvSpPr>
        <p:spPr>
          <a:xfrm>
            <a:off x="6692351" y="1281485"/>
            <a:ext cx="4396338" cy="505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/>
              <a:t>One-Shot Networks</a:t>
            </a:r>
            <a:endParaRPr lang="en-IL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53A1A8C9-1C0B-930F-01D6-79FC8706FF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43078"/>
              </p:ext>
            </p:extLst>
          </p:nvPr>
        </p:nvGraphicFramePr>
        <p:xfrm>
          <a:off x="6692350" y="1914896"/>
          <a:ext cx="43963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2841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E755-19CE-A47D-B27F-0471DCEB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54" y="206588"/>
            <a:ext cx="5649285" cy="852055"/>
          </a:xfrm>
        </p:spPr>
        <p:txBody>
          <a:bodyPr>
            <a:normAutofit fontScale="90000"/>
          </a:bodyPr>
          <a:lstStyle/>
          <a:p>
            <a:r>
              <a:rPr lang="en-US" dirty="0"/>
              <a:t>DAGAN Generator Training</a:t>
            </a:r>
            <a:endParaRPr lang="en-IL" dirty="0"/>
          </a:p>
        </p:txBody>
      </p:sp>
      <p:pic>
        <p:nvPicPr>
          <p:cNvPr id="9" name="Picture 8" descr="A group of black and white vertical banners with symbols&#10;&#10;Description automatically generated with medium confidence">
            <a:extLst>
              <a:ext uri="{FF2B5EF4-FFF2-40B4-BE49-F238E27FC236}">
                <a16:creationId xmlns:a16="http://schemas.microsoft.com/office/drawing/2014/main" id="{1717CEC4-7326-E949-319E-B496BA943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658" y="1777152"/>
            <a:ext cx="4862919" cy="3612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1" name="Text Placeholder 3">
            <a:extLst>
              <a:ext uri="{FF2B5EF4-FFF2-40B4-BE49-F238E27FC236}">
                <a16:creationId xmlns:a16="http://schemas.microsoft.com/office/drawing/2014/main" id="{4F5D56F3-A6F5-0755-E339-6F20F5213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371359"/>
              </p:ext>
            </p:extLst>
          </p:nvPr>
        </p:nvGraphicFramePr>
        <p:xfrm>
          <a:off x="338075" y="1825831"/>
          <a:ext cx="6323981" cy="3515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079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A371-D396-35EF-3287-2448187B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4" y="833121"/>
            <a:ext cx="6457132" cy="615538"/>
          </a:xfrm>
        </p:spPr>
        <p:txBody>
          <a:bodyPr/>
          <a:lstStyle/>
          <a:p>
            <a:r>
              <a:rPr lang="en-US" dirty="0"/>
              <a:t>DAGAN Generator Training Performance</a:t>
            </a:r>
            <a:endParaRPr lang="en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3CCE7-1A23-BB36-2BEE-E1319AC42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705595"/>
            <a:ext cx="6635262" cy="1854530"/>
          </a:xfrm>
        </p:spPr>
        <p:txBody>
          <a:bodyPr>
            <a:noAutofit/>
          </a:bodyPr>
          <a:lstStyle/>
          <a:p>
            <a:pPr marL="285750" indent="-285750" algn="l" rtl="0">
              <a:buFont typeface="Wingdings" panose="05000000000000000000" pitchFamily="2" charset="2"/>
              <a:buChar char="ü"/>
            </a:pPr>
            <a:r>
              <a:rPr lang="en-GB" sz="1800" b="0" i="0" dirty="0">
                <a:solidFill>
                  <a:srgbClr val="ECECEC"/>
                </a:solidFill>
                <a:effectLst/>
                <a:latin typeface="+mn-lt"/>
              </a:rPr>
              <a:t>Among the </a:t>
            </a:r>
            <a:r>
              <a:rPr lang="en-GB" sz="1800" b="0" i="0" dirty="0"/>
              <a:t>various</a:t>
            </a:r>
            <a:r>
              <a:rPr lang="en-US" sz="1800" dirty="0"/>
              <a:t> </a:t>
            </a:r>
            <a:r>
              <a:rPr lang="en-GB" sz="1800" b="0" i="0" dirty="0">
                <a:solidFill>
                  <a:srgbClr val="ECECEC"/>
                </a:solidFill>
                <a:effectLst/>
                <a:latin typeface="+mn-lt"/>
              </a:rPr>
              <a:t>architectures tested, the </a:t>
            </a:r>
            <a:r>
              <a:rPr lang="en-GB" sz="1800" b="1" i="0" dirty="0">
                <a:solidFill>
                  <a:srgbClr val="ECECEC"/>
                </a:solidFill>
                <a:effectLst/>
                <a:latin typeface="+mn-lt"/>
              </a:rPr>
              <a:t>UResNet architecture</a:t>
            </a:r>
            <a:r>
              <a:rPr lang="en-GB" sz="1800" b="0" i="0" dirty="0">
                <a:solidFill>
                  <a:srgbClr val="ECECEC"/>
                </a:solidFill>
                <a:effectLst/>
                <a:latin typeface="+mn-lt"/>
              </a:rPr>
              <a:t>, is identified as the model of choice. </a:t>
            </a:r>
          </a:p>
          <a:p>
            <a:pPr marL="285750" indent="-285750" algn="l" rtl="0">
              <a:buFont typeface="Wingdings" panose="05000000000000000000" pitchFamily="2" charset="2"/>
              <a:buChar char="ü"/>
            </a:pPr>
            <a:endParaRPr lang="en-GB" sz="1800" dirty="0">
              <a:solidFill>
                <a:srgbClr val="ECECEC"/>
              </a:solidFill>
              <a:latin typeface="+mn-lt"/>
            </a:endParaRPr>
          </a:p>
          <a:p>
            <a:pPr marL="285750" indent="-285750" algn="l" rtl="0">
              <a:buFont typeface="Wingdings" panose="05000000000000000000" pitchFamily="2" charset="2"/>
              <a:buChar char="ü"/>
            </a:pPr>
            <a:r>
              <a:rPr lang="en-GB" sz="1800" b="0" i="0" dirty="0">
                <a:solidFill>
                  <a:srgbClr val="ECECEC"/>
                </a:solidFill>
                <a:effectLst/>
                <a:latin typeface="+mn-lt"/>
              </a:rPr>
              <a:t>This suggests that the combination of features from both U-nets and ResNet architectures provides optimal performance for the generator network.   </a:t>
            </a:r>
            <a:endParaRPr lang="en-IL" sz="18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0FD8F-E85C-5649-4BE2-A9651888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557" y="1874495"/>
            <a:ext cx="4706264" cy="473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E0E17-1454-F73A-3FFE-0730DF9C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1" y="411189"/>
            <a:ext cx="657317" cy="69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1BA7AE3E-CFD4-C662-47FC-E347D8A5C574}"/>
              </a:ext>
            </a:extLst>
          </p:cNvPr>
          <p:cNvSpPr/>
          <p:nvPr/>
        </p:nvSpPr>
        <p:spPr>
          <a:xfrm>
            <a:off x="9053454" y="1208425"/>
            <a:ext cx="419830" cy="5642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26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BB20-A589-3C32-1EC8-D227CB03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90" y="263601"/>
            <a:ext cx="7953423" cy="603298"/>
          </a:xfrm>
        </p:spPr>
        <p:txBody>
          <a:bodyPr/>
          <a:lstStyle/>
          <a:p>
            <a:r>
              <a:rPr lang="en-US" dirty="0"/>
              <a:t>DAGAN Discriminator Training and performance</a:t>
            </a:r>
            <a:endParaRPr lang="en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606DF-705F-3E67-7FA7-070578B07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193" y="1795461"/>
            <a:ext cx="5276807" cy="1622345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l"/>
            <a:r>
              <a:rPr lang="en-GB" sz="1600" b="1" i="0" dirty="0">
                <a:solidFill>
                  <a:srgbClr val="ECECEC"/>
                </a:solidFill>
                <a:effectLst/>
                <a:latin typeface="+mn-lt"/>
              </a:rPr>
              <a:t>Baseline Classifier Training</a:t>
            </a:r>
            <a:r>
              <a:rPr lang="en-GB" sz="1600" b="0" i="0" dirty="0">
                <a:solidFill>
                  <a:srgbClr val="ECECEC"/>
                </a:solidFill>
                <a:effectLst/>
                <a:latin typeface="+mn-lt"/>
              </a:rPr>
              <a:t>: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GB" sz="1600" b="0" i="0" dirty="0" err="1">
                <a:solidFill>
                  <a:srgbClr val="ECECEC"/>
                </a:solidFill>
                <a:effectLst/>
                <a:latin typeface="+mn-lt"/>
              </a:rPr>
              <a:t>DenseNet</a:t>
            </a:r>
            <a:r>
              <a:rPr lang="en-GB" sz="1600" b="0" i="0" dirty="0">
                <a:solidFill>
                  <a:srgbClr val="ECECEC"/>
                </a:solidFill>
                <a:effectLst/>
                <a:latin typeface="+mn-lt"/>
              </a:rPr>
              <a:t> classifier is trained first on just real data from the target domain. </a:t>
            </a:r>
            <a:endParaRPr lang="en-GB" sz="1600" dirty="0">
              <a:solidFill>
                <a:srgbClr val="ECECEC"/>
              </a:solidFill>
              <a:latin typeface="+mn-lt"/>
            </a:endParaRP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ECECEC"/>
                </a:solidFill>
                <a:effectLst/>
                <a:latin typeface="+mn-lt"/>
              </a:rPr>
              <a:t>The classifier is trained with a small number of examples per class, 5, 10, or 15 examples.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AF8DA-FA3A-9AF1-A4A3-68C6561D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70" y="1334611"/>
            <a:ext cx="5417782" cy="477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FC780-BE35-BFD6-DA76-71F5FDFC918E}"/>
              </a:ext>
            </a:extLst>
          </p:cNvPr>
          <p:cNvSpPr txBox="1">
            <a:spLocks/>
          </p:cNvSpPr>
          <p:nvPr/>
        </p:nvSpPr>
        <p:spPr>
          <a:xfrm>
            <a:off x="819193" y="4144488"/>
            <a:ext cx="5276807" cy="176805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rtl="0"/>
            <a:r>
              <a:rPr lang="en-GB" sz="1500" b="1" i="0" dirty="0">
                <a:solidFill>
                  <a:srgbClr val="ECECEC"/>
                </a:solidFill>
                <a:effectLst/>
                <a:latin typeface="+mn-lt"/>
              </a:rPr>
              <a:t>Augmentation with DAGAN</a:t>
            </a:r>
            <a:r>
              <a:rPr lang="en-GB" sz="1500" b="0" i="0" dirty="0">
                <a:solidFill>
                  <a:srgbClr val="ECECEC"/>
                </a:solidFill>
                <a:effectLst/>
                <a:latin typeface="+mn-lt"/>
              </a:rPr>
              <a:t>:</a:t>
            </a:r>
          </a:p>
          <a:p>
            <a:pPr marL="342900" indent="-342900" algn="l" rtl="0"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rgbClr val="ECECEC"/>
                </a:solidFill>
                <a:latin typeface="+mn-lt"/>
              </a:rPr>
              <a:t>T</a:t>
            </a:r>
            <a:r>
              <a:rPr lang="en-GB" sz="1500" b="0" i="0" dirty="0">
                <a:solidFill>
                  <a:srgbClr val="ECECEC"/>
                </a:solidFill>
                <a:effectLst/>
                <a:latin typeface="+mn-lt"/>
              </a:rPr>
              <a:t>he classifier is trained using both real data and data augmented by DAGAN.</a:t>
            </a:r>
          </a:p>
          <a:p>
            <a:pPr marL="342900" indent="-342900" algn="l" rtl="0">
              <a:buFont typeface="Wingdings" panose="05000000000000000000" pitchFamily="2" charset="2"/>
              <a:buChar char="Ø"/>
            </a:pPr>
            <a:r>
              <a:rPr lang="en-GB" sz="1500" b="0" i="0" dirty="0">
                <a:solidFill>
                  <a:srgbClr val="ECECEC"/>
                </a:solidFill>
                <a:effectLst/>
                <a:latin typeface="+mn-lt"/>
              </a:rPr>
              <a:t>The augmented data generated by DAGAN is provided to the classifier alongside the real data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335496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A3B1-6349-45EA-69B1-9C506C63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5879"/>
            <a:ext cx="11029616" cy="96537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8F48A-61A0-6AE7-D7D6-237D6E0A7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1596"/>
            <a:ext cx="11029615" cy="4667318"/>
          </a:xfrm>
        </p:spPr>
        <p:txBody>
          <a:bodyPr>
            <a:normAutofit lnSpcReduction="10000"/>
          </a:bodyPr>
          <a:lstStyle/>
          <a:p>
            <a:pPr algn="l" rtl="0"/>
            <a:endParaRPr lang="en-US" dirty="0"/>
          </a:p>
          <a:p>
            <a:pPr marL="0" indent="0" algn="ctr" rtl="0">
              <a:buNone/>
            </a:pPr>
            <a:r>
              <a:rPr lang="en-GB" sz="2500" b="1" dirty="0"/>
              <a:t>“Effective training of neural networks requires much data”</a:t>
            </a:r>
            <a:endParaRPr lang="en-US" sz="2500" b="1" dirty="0"/>
          </a:p>
          <a:p>
            <a:pPr algn="l" rtl="0"/>
            <a:endParaRPr lang="en-US" dirty="0"/>
          </a:p>
          <a:p>
            <a:pPr algn="l" rtl="0"/>
            <a:r>
              <a:rPr lang="en-US" sz="1800" dirty="0"/>
              <a:t>Low-data regime can limit the neural network learning in several ways.</a:t>
            </a:r>
          </a:p>
          <a:p>
            <a:pPr algn="l" rtl="0"/>
            <a:r>
              <a:rPr lang="en-US" sz="1800" u="sng" dirty="0"/>
              <a:t>Challenges:</a:t>
            </a:r>
          </a:p>
          <a:p>
            <a:pPr marL="857250" lvl="1" indent="-400050" algn="l" rtl="0">
              <a:buFont typeface="+mj-lt"/>
              <a:buAutoNum type="romanUcPeriod"/>
            </a:pPr>
            <a:r>
              <a:rPr lang="en-GB" sz="1600" dirty="0"/>
              <a:t>neural networks seem to fall short</a:t>
            </a:r>
          </a:p>
          <a:p>
            <a:pPr marL="857250" lvl="1" indent="-400050" algn="l" rtl="0">
              <a:buFont typeface="+mj-lt"/>
              <a:buAutoNum type="romanUcPeriod"/>
            </a:pPr>
            <a:endParaRPr lang="en-GB" sz="1400" dirty="0">
              <a:solidFill>
                <a:srgbClr val="ECECEC"/>
              </a:solidFill>
              <a:latin typeface="Söhne"/>
            </a:endParaRPr>
          </a:p>
          <a:p>
            <a:pPr marL="857250" lvl="1" indent="-400050" algn="l" rtl="0">
              <a:buFont typeface="+mj-lt"/>
              <a:buAutoNum type="romanUcPeriod"/>
            </a:pPr>
            <a:r>
              <a:rPr lang="en-GB" sz="1600" dirty="0"/>
              <a:t>overfitting on the training set</a:t>
            </a:r>
          </a:p>
          <a:p>
            <a:pPr marL="857250" lvl="1" indent="-400050" algn="l" rtl="0">
              <a:buFont typeface="+mj-lt"/>
              <a:buAutoNum type="romanUcPeriod"/>
            </a:pPr>
            <a:endParaRPr lang="en-GB" sz="1600" dirty="0"/>
          </a:p>
          <a:p>
            <a:pPr marL="857250" lvl="1" indent="-400050" algn="l" rtl="0">
              <a:buFont typeface="+mj-lt"/>
              <a:buAutoNum type="romanUcPeriod"/>
            </a:pPr>
            <a:r>
              <a:rPr lang="en-GB" sz="1600" dirty="0"/>
              <a:t>producing poor generalisation on the test set</a:t>
            </a:r>
          </a:p>
          <a:p>
            <a:pPr marL="457200" lvl="1" indent="0" algn="l" rtl="0">
              <a:buNone/>
            </a:pPr>
            <a:endParaRPr lang="en-US" u="sng" dirty="0"/>
          </a:p>
          <a:p>
            <a:pPr marL="457200" lvl="1" indent="0" algn="l" rtl="0">
              <a:buNone/>
            </a:pPr>
            <a:r>
              <a:rPr lang="en-US" b="1" u="sng" dirty="0"/>
              <a:t>Solution</a:t>
            </a:r>
            <a:r>
              <a:rPr lang="en-US" sz="1600" b="1" dirty="0"/>
              <a:t>: Data Augmentation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90427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AE1A-35AD-0D44-F653-34F2192A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977" y="209103"/>
            <a:ext cx="4295163" cy="135387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50AC-EE6F-6F59-4E15-FC4F509B2AE8}"/>
              </a:ext>
            </a:extLst>
          </p:cNvPr>
          <p:cNvSpPr>
            <a:spLocks/>
          </p:cNvSpPr>
          <p:nvPr/>
        </p:nvSpPr>
        <p:spPr>
          <a:xfrm>
            <a:off x="1927542" y="1314414"/>
            <a:ext cx="8515561" cy="1816666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68593" indent="-168593" defTabSz="180731">
              <a:lnSpc>
                <a:spcPct val="90000"/>
              </a:lnSpc>
              <a:spcAft>
                <a:spcPts val="354"/>
              </a:spcAft>
              <a:buFont typeface="Calibri"/>
              <a:buChar char="-"/>
            </a:pPr>
            <a:r>
              <a:rPr lang="en-US" sz="1600" b="1" kern="1200" dirty="0">
                <a:solidFill>
                  <a:srgbClr val="ECECEC"/>
                </a:solidFill>
                <a:ea typeface="+mn-lt"/>
                <a:cs typeface="+mn-lt"/>
              </a:rPr>
              <a:t>Data augmentation is a technique used in machine learning and deep learning to artificially increase the size and diversity of a training dataset by applying various transformations to the existing data samples. </a:t>
            </a:r>
            <a:endParaRPr lang="en-US" sz="1600" b="1" kern="1200" dirty="0">
              <a:solidFill>
                <a:srgbClr val="FFFFFF"/>
              </a:solidFill>
              <a:ea typeface="+mn-lt"/>
              <a:cs typeface="+mn-lt"/>
            </a:endParaRPr>
          </a:p>
          <a:p>
            <a:pPr defTabSz="180731">
              <a:lnSpc>
                <a:spcPct val="90000"/>
              </a:lnSpc>
              <a:spcAft>
                <a:spcPts val="354"/>
              </a:spcAft>
            </a:pPr>
            <a:endParaRPr lang="en-US" sz="1600" b="1" kern="1200" dirty="0">
              <a:solidFill>
                <a:srgbClr val="ECECEC"/>
              </a:solidFill>
              <a:ea typeface="+mn-lt"/>
              <a:cs typeface="+mn-lt"/>
            </a:endParaRPr>
          </a:p>
          <a:p>
            <a:pPr marL="168593" indent="-168593" defTabSz="180731">
              <a:lnSpc>
                <a:spcPct val="90000"/>
              </a:lnSpc>
              <a:spcAft>
                <a:spcPts val="354"/>
              </a:spcAft>
              <a:buFont typeface="Calibri"/>
              <a:buChar char="-"/>
            </a:pPr>
            <a:r>
              <a:rPr lang="en-US" sz="1600" b="1" kern="1200" dirty="0">
                <a:solidFill>
                  <a:srgbClr val="ECECEC"/>
                </a:solidFill>
                <a:ea typeface="+mn-lt"/>
                <a:cs typeface="+mn-lt"/>
              </a:rPr>
              <a:t>The goal of data augmentation is to improve the generalization and robustness of machine learning models by exposing them to a wider range of variations in the input data.</a:t>
            </a:r>
            <a:endParaRPr lang="en-US" sz="16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8D6C69-F9A5-0300-7D05-5C923E4B1313}"/>
              </a:ext>
            </a:extLst>
          </p:cNvPr>
          <p:cNvSpPr txBox="1">
            <a:spLocks/>
          </p:cNvSpPr>
          <p:nvPr/>
        </p:nvSpPr>
        <p:spPr>
          <a:xfrm>
            <a:off x="448203" y="3428999"/>
            <a:ext cx="3099249" cy="27605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0731">
              <a:lnSpc>
                <a:spcPct val="110000"/>
              </a:lnSpc>
              <a:spcAft>
                <a:spcPts val="237"/>
              </a:spcAft>
              <a:buNone/>
            </a:pPr>
            <a:r>
              <a:rPr lang="en-US" sz="1400" b="1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Data Augmentation Techniques</a:t>
            </a:r>
          </a:p>
          <a:p>
            <a:pPr marL="0" indent="0" defTabSz="180731">
              <a:lnSpc>
                <a:spcPct val="110000"/>
              </a:lnSpc>
              <a:spcAft>
                <a:spcPts val="237"/>
              </a:spcAft>
              <a:buNone/>
            </a:pPr>
            <a:endParaRPr lang="en-US" sz="1400" b="1" kern="1200" dirty="0">
              <a:solidFill>
                <a:schemeClr val="tx1"/>
              </a:solidFill>
              <a:latin typeface="+mn-lt"/>
              <a:ea typeface="+mn-lt"/>
              <a:cs typeface="+mn-lt"/>
            </a:endParaRPr>
          </a:p>
          <a:p>
            <a:pPr marL="120637" indent="-120637" defTabSz="180731">
              <a:lnSpc>
                <a:spcPct val="110000"/>
              </a:lnSpc>
              <a:spcAft>
                <a:spcPts val="237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Geometric Transformations</a:t>
            </a:r>
          </a:p>
          <a:p>
            <a:pPr marL="120637" indent="-120637" defTabSz="180731">
              <a:lnSpc>
                <a:spcPct val="110000"/>
              </a:lnSpc>
              <a:spcAft>
                <a:spcPts val="237"/>
              </a:spcAft>
            </a:pPr>
            <a:endParaRPr lang="en-US" sz="1400" kern="1200" dirty="0">
              <a:solidFill>
                <a:schemeClr val="tx1"/>
              </a:solidFill>
              <a:latin typeface="+mn-lt"/>
              <a:ea typeface="+mn-lt"/>
              <a:cs typeface="+mn-lt"/>
            </a:endParaRPr>
          </a:p>
          <a:p>
            <a:pPr marL="120637" indent="-120637" defTabSz="180731">
              <a:lnSpc>
                <a:spcPct val="110000"/>
              </a:lnSpc>
              <a:spcAft>
                <a:spcPts val="237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Color Transformations</a:t>
            </a:r>
          </a:p>
          <a:p>
            <a:pPr marL="120637" indent="-120637" defTabSz="180731">
              <a:lnSpc>
                <a:spcPct val="110000"/>
              </a:lnSpc>
              <a:spcAft>
                <a:spcPts val="237"/>
              </a:spcAft>
            </a:pPr>
            <a:endParaRPr lang="en-US" sz="1400" kern="1200" dirty="0">
              <a:solidFill>
                <a:schemeClr val="tx1"/>
              </a:solidFill>
              <a:latin typeface="+mn-lt"/>
              <a:ea typeface="+mn-lt"/>
              <a:cs typeface="+mn-lt"/>
            </a:endParaRPr>
          </a:p>
          <a:p>
            <a:pPr marL="120637" indent="-120637" defTabSz="180731">
              <a:lnSpc>
                <a:spcPct val="110000"/>
              </a:lnSpc>
              <a:spcAft>
                <a:spcPts val="237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Noise Addition</a:t>
            </a:r>
          </a:p>
          <a:p>
            <a:pPr marL="120637" indent="-120637" defTabSz="180731">
              <a:lnSpc>
                <a:spcPct val="110000"/>
              </a:lnSpc>
              <a:spcAft>
                <a:spcPts val="237"/>
              </a:spcAft>
            </a:pPr>
            <a:endParaRPr lang="en-US" sz="1400" kern="1200" dirty="0">
              <a:solidFill>
                <a:schemeClr val="tx1"/>
              </a:solidFill>
              <a:latin typeface="+mn-lt"/>
              <a:ea typeface="+mn-lt"/>
              <a:cs typeface="+mn-lt"/>
            </a:endParaRPr>
          </a:p>
          <a:p>
            <a:pPr marL="120637" indent="-120637" defTabSz="180731">
              <a:lnSpc>
                <a:spcPct val="110000"/>
              </a:lnSpc>
              <a:spcAft>
                <a:spcPts val="237"/>
              </a:spcAft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Cutout</a:t>
            </a:r>
            <a:endParaRPr lang="en-US" sz="14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6" name="Picture 5" descr="A collage of a dog&#10;&#10;Description automatically generated">
            <a:extLst>
              <a:ext uri="{FF2B5EF4-FFF2-40B4-BE49-F238E27FC236}">
                <a16:creationId xmlns:a16="http://schemas.microsoft.com/office/drawing/2014/main" id="{41B19CB9-A172-2525-7A9C-92E65305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07" y="3168636"/>
            <a:ext cx="7133512" cy="3167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172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AAFDB-8E81-63CC-A4E0-9323FAC1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78" y="816078"/>
            <a:ext cx="4904561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What is DAGAN?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4" name="Content Placeholder 3" descr="A diagram of a data provider&#10;&#10;Description automatically generated">
            <a:extLst>
              <a:ext uri="{FF2B5EF4-FFF2-40B4-BE49-F238E27FC236}">
                <a16:creationId xmlns:a16="http://schemas.microsoft.com/office/drawing/2014/main" id="{1851906E-B121-9C65-6144-1E2FFDDB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3"/>
          <a:stretch/>
        </p:blipFill>
        <p:spPr>
          <a:xfrm>
            <a:off x="5708574" y="1266607"/>
            <a:ext cx="6246848" cy="4957212"/>
          </a:xfrm>
          <a:prstGeom prst="rect">
            <a:avLst/>
          </a:prstGeom>
          <a:effectLst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1" name="Content Placeholder 7">
            <a:extLst>
              <a:ext uri="{FF2B5EF4-FFF2-40B4-BE49-F238E27FC236}">
                <a16:creationId xmlns:a16="http://schemas.microsoft.com/office/drawing/2014/main" id="{3F4DC274-2762-36A5-AD92-4430A0745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244436"/>
            <a:ext cx="3958695" cy="3979383"/>
          </a:xfr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buFont typeface="Courier New" panose="02070309020205020404" pitchFamily="49" charset="0"/>
              <a:buChar char="o"/>
            </a:pPr>
            <a:endParaRPr lang="en-GB" sz="1800" dirty="0">
              <a:solidFill>
                <a:srgbClr val="EBEBEB"/>
              </a:solidFill>
            </a:endParaRPr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EBEBEB"/>
                </a:solidFill>
              </a:rPr>
              <a:t>Generator: URESNET</a:t>
            </a:r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EBEBEB"/>
                </a:solidFill>
              </a:rPr>
              <a:t>Discriminate: DENSENET</a:t>
            </a:r>
          </a:p>
          <a:p>
            <a:pPr marL="0" indent="0" algn="l" rtl="0">
              <a:buNone/>
            </a:pPr>
            <a:endParaRPr lang="en-GB" sz="1800" dirty="0">
              <a:solidFill>
                <a:srgbClr val="EBEBEB"/>
              </a:solidFill>
            </a:endParaRPr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GB" sz="1800" dirty="0">
                <a:solidFill>
                  <a:srgbClr val="EBEBEB"/>
                </a:solidFill>
              </a:rPr>
              <a:t>Adversarial training leads the network to generate new images from an old one that appear to be within the same class but look different enough to be a different sample.</a:t>
            </a:r>
            <a:endParaRPr lang="en-US" sz="18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61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65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75" name="Content Placeholder 58">
            <a:extLst>
              <a:ext uri="{FF2B5EF4-FFF2-40B4-BE49-F238E27FC236}">
                <a16:creationId xmlns:a16="http://schemas.microsoft.com/office/drawing/2014/main" id="{16A120AB-7E58-3F95-C95D-49C1E8E9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58" y="1331259"/>
            <a:ext cx="4165146" cy="4195481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5000" b="1" i="0" kern="1200" err="1">
                <a:latin typeface="+mj-lt"/>
                <a:ea typeface="+mj-ea"/>
                <a:cs typeface="+mj-cs"/>
              </a:rPr>
              <a:t>UN</a:t>
            </a:r>
            <a:r>
              <a:rPr lang="en-US" sz="5000" b="1" err="1"/>
              <a:t>e</a:t>
            </a:r>
            <a:r>
              <a:rPr lang="en-US" sz="5000" b="1" i="0" kern="1200" err="1">
                <a:latin typeface="+mj-lt"/>
                <a:ea typeface="+mj-ea"/>
                <a:cs typeface="+mj-cs"/>
              </a:rPr>
              <a:t>t</a:t>
            </a:r>
            <a:r>
              <a:rPr lang="en-US" sz="5000" b="1" i="0" kern="1200">
                <a:latin typeface="+mj-lt"/>
                <a:ea typeface="+mj-ea"/>
                <a:cs typeface="+mj-cs"/>
              </a:rPr>
              <a:t> </a:t>
            </a:r>
            <a:endParaRPr lang="en-US" sz="5000" b="1"/>
          </a:p>
        </p:txBody>
      </p:sp>
      <p:pic>
        <p:nvPicPr>
          <p:cNvPr id="6" name="מציין מיקום תוכן 4">
            <a:extLst>
              <a:ext uri="{FF2B5EF4-FFF2-40B4-BE49-F238E27FC236}">
                <a16:creationId xmlns:a16="http://schemas.microsoft.com/office/drawing/2014/main" id="{372A2873-F35E-AE46-F5B2-C9C12614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69" y="4775107"/>
            <a:ext cx="2627752" cy="195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DDE167B-B688-AD5C-2A4C-01FE9A42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490" y="4794815"/>
            <a:ext cx="2627752" cy="191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7F9EA36-B3A1-EE19-76F5-57CC314CC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69" y="692343"/>
            <a:ext cx="5490203" cy="402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55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65">
            <a:extLst>
              <a:ext uri="{FF2B5EF4-FFF2-40B4-BE49-F238E27FC236}">
                <a16:creationId xmlns:a16="http://schemas.microsoft.com/office/drawing/2014/main" id="{C77F74B7-5344-4985-8463-5B8EE703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82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69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1" name="Content Placeholder 12">
            <a:extLst>
              <a:ext uri="{FF2B5EF4-FFF2-40B4-BE49-F238E27FC236}">
                <a16:creationId xmlns:a16="http://schemas.microsoft.com/office/drawing/2014/main" id="{CA187439-D389-E493-2BF7-66DAA5C7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1026307"/>
          </a:xfrm>
        </p:spPr>
        <p:txBody>
          <a:bodyPr anchorCtr="0">
            <a:normAutofit/>
          </a:bodyPr>
          <a:lstStyle/>
          <a:p>
            <a:pPr marL="0" indent="0" algn="ctr">
              <a:buNone/>
            </a:pPr>
            <a:r>
              <a:rPr lang="en-US" sz="5000" b="1" err="1"/>
              <a:t>ResNet</a:t>
            </a:r>
            <a:endParaRPr lang="en-US" sz="5000" b="1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1B79A3C1-6C15-A2C5-C2A2-4BEBF1C2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09935" y="2658894"/>
            <a:ext cx="4572001" cy="2149812"/>
          </a:xfrm>
          <a:prstGeom prst="rect">
            <a:avLst/>
          </a:prstGeom>
          <a:effectLst/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741EEA15-D20B-D5A4-AE2C-2931A428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31119" y="2294917"/>
            <a:ext cx="4875179" cy="31809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5851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תמונה 35">
            <a:extLst>
              <a:ext uri="{FF2B5EF4-FFF2-40B4-BE49-F238E27FC236}">
                <a16:creationId xmlns:a16="http://schemas.microsoft.com/office/drawing/2014/main" id="{5C45E4C3-C48D-C995-43D1-2C6C3F598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4" r="1" b="3337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82" name="Rectangle 40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B0B4DEAA-E081-F7ED-26C4-12226A2A2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41" y="3515095"/>
            <a:ext cx="3859480" cy="2733303"/>
          </a:xfrm>
        </p:spPr>
        <p:txBody>
          <a:bodyPr>
            <a:normAutofit/>
          </a:bodyPr>
          <a:lstStyle/>
          <a:p>
            <a:r>
              <a:rPr lang="en-US" dirty="0"/>
              <a:t>DAGAN Generator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UResNet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576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ED2E0-B728-9AC1-8611-04BF3F06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Dense Net</a:t>
            </a:r>
            <a:endParaRPr lang="en-IL" dirty="0"/>
          </a:p>
        </p:txBody>
      </p:sp>
      <p:pic>
        <p:nvPicPr>
          <p:cNvPr id="15" name="מציין מיקום תוכן 14">
            <a:extLst>
              <a:ext uri="{FF2B5EF4-FFF2-40B4-BE49-F238E27FC236}">
                <a16:creationId xmlns:a16="http://schemas.microsoft.com/office/drawing/2014/main" id="{6A112386-5DD4-436E-6AEA-76FDF2AAE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1037" y="1930894"/>
            <a:ext cx="5643833" cy="3098306"/>
          </a:xfrm>
        </p:spPr>
      </p:pic>
    </p:spTree>
    <p:extLst>
      <p:ext uri="{BB962C8B-B14F-4D97-AF65-F5344CB8AC3E}">
        <p14:creationId xmlns:p14="http://schemas.microsoft.com/office/powerpoint/2010/main" val="280204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DE4A390D-0E06-812A-5F6A-C3E006B96E8E}"/>
              </a:ext>
            </a:extLst>
          </p:cNvPr>
          <p:cNvSpPr/>
          <p:nvPr/>
        </p:nvSpPr>
        <p:spPr>
          <a:xfrm>
            <a:off x="254327" y="1353139"/>
            <a:ext cx="2422886" cy="2464114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6B789130-740E-FBAF-4150-E9A223A4369C}"/>
              </a:ext>
            </a:extLst>
          </p:cNvPr>
          <p:cNvSpPr/>
          <p:nvPr/>
        </p:nvSpPr>
        <p:spPr>
          <a:xfrm>
            <a:off x="506848" y="1673255"/>
            <a:ext cx="1872973" cy="71907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Dense block</a:t>
            </a:r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63C2F735-8B0E-8AD9-DD54-33DEB83A203D}"/>
              </a:ext>
            </a:extLst>
          </p:cNvPr>
          <p:cNvSpPr/>
          <p:nvPr/>
        </p:nvSpPr>
        <p:spPr>
          <a:xfrm>
            <a:off x="506848" y="2727617"/>
            <a:ext cx="1872973" cy="87808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Transition layer</a:t>
            </a:r>
            <a:endParaRPr lang="he-IL" b="1">
              <a:solidFill>
                <a:schemeClr val="tx1"/>
              </a:solidFill>
            </a:endParaRPr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7D93BAFA-A25C-CB11-08A1-7027D4C1DE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443335" y="2392334"/>
            <a:ext cx="0" cy="3352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כותרת 1">
            <a:extLst>
              <a:ext uri="{FF2B5EF4-FFF2-40B4-BE49-F238E27FC236}">
                <a16:creationId xmlns:a16="http://schemas.microsoft.com/office/drawing/2014/main" id="{AC53C2A8-03C0-0898-83B2-A575C19C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0" y="176658"/>
            <a:ext cx="11029616" cy="840578"/>
          </a:xfrm>
        </p:spPr>
        <p:txBody>
          <a:bodyPr/>
          <a:lstStyle/>
          <a:p>
            <a:pPr algn="ctr"/>
            <a:r>
              <a:rPr lang="en-US" dirty="0" err="1"/>
              <a:t>DenseNet</a:t>
            </a:r>
            <a:r>
              <a:rPr lang="en-US" dirty="0"/>
              <a:t> Discriminator</a:t>
            </a:r>
            <a:endParaRPr lang="he-IL" dirty="0"/>
          </a:p>
        </p:txBody>
      </p:sp>
      <p:sp>
        <p:nvSpPr>
          <p:cNvPr id="56" name="מלבן: פינות מעוגלות 55">
            <a:extLst>
              <a:ext uri="{FF2B5EF4-FFF2-40B4-BE49-F238E27FC236}">
                <a16:creationId xmlns:a16="http://schemas.microsoft.com/office/drawing/2014/main" id="{8DD2CDED-C1AC-90D5-5FBC-E09CA9D8455A}"/>
              </a:ext>
            </a:extLst>
          </p:cNvPr>
          <p:cNvSpPr/>
          <p:nvPr/>
        </p:nvSpPr>
        <p:spPr>
          <a:xfrm>
            <a:off x="3338743" y="1353139"/>
            <a:ext cx="2422886" cy="2464114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e-IL"/>
          </a:p>
        </p:txBody>
      </p:sp>
      <p:sp>
        <p:nvSpPr>
          <p:cNvPr id="57" name="מלבן 56">
            <a:extLst>
              <a:ext uri="{FF2B5EF4-FFF2-40B4-BE49-F238E27FC236}">
                <a16:creationId xmlns:a16="http://schemas.microsoft.com/office/drawing/2014/main" id="{3E5ABE96-2E43-DAA4-A960-74FD92095888}"/>
              </a:ext>
            </a:extLst>
          </p:cNvPr>
          <p:cNvSpPr/>
          <p:nvPr/>
        </p:nvSpPr>
        <p:spPr>
          <a:xfrm>
            <a:off x="3591264" y="1673255"/>
            <a:ext cx="1872973" cy="71907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Dense block</a:t>
            </a:r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58" name="מלבן 57">
            <a:extLst>
              <a:ext uri="{FF2B5EF4-FFF2-40B4-BE49-F238E27FC236}">
                <a16:creationId xmlns:a16="http://schemas.microsoft.com/office/drawing/2014/main" id="{48CEEB0B-DD78-E099-0100-F433E09A755A}"/>
              </a:ext>
            </a:extLst>
          </p:cNvPr>
          <p:cNvSpPr/>
          <p:nvPr/>
        </p:nvSpPr>
        <p:spPr>
          <a:xfrm>
            <a:off x="3591264" y="2727617"/>
            <a:ext cx="1872973" cy="87808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Transition layer</a:t>
            </a:r>
            <a:endParaRPr lang="he-IL" b="1">
              <a:solidFill>
                <a:schemeClr val="tx1"/>
              </a:solidFill>
            </a:endParaRPr>
          </a:p>
        </p:txBody>
      </p: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D4AC453E-F268-84DD-4E74-1831BBFBED4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527751" y="2392334"/>
            <a:ext cx="0" cy="3352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מלבן: פינות מעוגלות 78">
            <a:extLst>
              <a:ext uri="{FF2B5EF4-FFF2-40B4-BE49-F238E27FC236}">
                <a16:creationId xmlns:a16="http://schemas.microsoft.com/office/drawing/2014/main" id="{11C9DB39-C187-2864-3E09-9C548D0D3614}"/>
              </a:ext>
            </a:extLst>
          </p:cNvPr>
          <p:cNvSpPr/>
          <p:nvPr/>
        </p:nvSpPr>
        <p:spPr>
          <a:xfrm>
            <a:off x="6427698" y="1353139"/>
            <a:ext cx="2422886" cy="2464114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e-IL"/>
          </a:p>
        </p:txBody>
      </p:sp>
      <p:sp>
        <p:nvSpPr>
          <p:cNvPr id="80" name="מלבן 79">
            <a:extLst>
              <a:ext uri="{FF2B5EF4-FFF2-40B4-BE49-F238E27FC236}">
                <a16:creationId xmlns:a16="http://schemas.microsoft.com/office/drawing/2014/main" id="{2A047322-195F-0158-129E-836070A92307}"/>
              </a:ext>
            </a:extLst>
          </p:cNvPr>
          <p:cNvSpPr/>
          <p:nvPr/>
        </p:nvSpPr>
        <p:spPr>
          <a:xfrm>
            <a:off x="6680219" y="1673255"/>
            <a:ext cx="1872973" cy="71907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Dense block</a:t>
            </a:r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81" name="מלבן 80">
            <a:extLst>
              <a:ext uri="{FF2B5EF4-FFF2-40B4-BE49-F238E27FC236}">
                <a16:creationId xmlns:a16="http://schemas.microsoft.com/office/drawing/2014/main" id="{5783011A-C087-BCD0-05F5-AE1889873D84}"/>
              </a:ext>
            </a:extLst>
          </p:cNvPr>
          <p:cNvSpPr/>
          <p:nvPr/>
        </p:nvSpPr>
        <p:spPr>
          <a:xfrm>
            <a:off x="6680219" y="2727617"/>
            <a:ext cx="1872973" cy="87808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Transition layer</a:t>
            </a:r>
            <a:endParaRPr lang="he-IL" b="1">
              <a:solidFill>
                <a:schemeClr val="tx1"/>
              </a:solidFill>
            </a:endParaRPr>
          </a:p>
        </p:txBody>
      </p:sp>
      <p:cxnSp>
        <p:nvCxnSpPr>
          <p:cNvPr id="82" name="מחבר חץ ישר 81">
            <a:extLst>
              <a:ext uri="{FF2B5EF4-FFF2-40B4-BE49-F238E27FC236}">
                <a16:creationId xmlns:a16="http://schemas.microsoft.com/office/drawing/2014/main" id="{95D8013D-7664-AAEB-34DA-1CC838817E52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7616706" y="2392334"/>
            <a:ext cx="0" cy="3352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מלבן: פינות מעוגלות 83">
            <a:extLst>
              <a:ext uri="{FF2B5EF4-FFF2-40B4-BE49-F238E27FC236}">
                <a16:creationId xmlns:a16="http://schemas.microsoft.com/office/drawing/2014/main" id="{61D5EF9D-F418-BAE2-44E4-5F4E1C0A330E}"/>
              </a:ext>
            </a:extLst>
          </p:cNvPr>
          <p:cNvSpPr/>
          <p:nvPr/>
        </p:nvSpPr>
        <p:spPr>
          <a:xfrm>
            <a:off x="9516653" y="1353139"/>
            <a:ext cx="2422886" cy="2464114"/>
          </a:xfrm>
          <a:prstGeom prst="roundRect">
            <a:avLst>
              <a:gd name="adj" fmla="val 10000"/>
            </a:avLst>
          </a:prstGeom>
          <a:solidFill>
            <a:schemeClr val="accent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e-IL"/>
          </a:p>
        </p:txBody>
      </p:sp>
      <p:sp>
        <p:nvSpPr>
          <p:cNvPr id="85" name="מלבן 84">
            <a:extLst>
              <a:ext uri="{FF2B5EF4-FFF2-40B4-BE49-F238E27FC236}">
                <a16:creationId xmlns:a16="http://schemas.microsoft.com/office/drawing/2014/main" id="{1D86E550-A1C0-7A5C-C812-9EE2D6363D61}"/>
              </a:ext>
            </a:extLst>
          </p:cNvPr>
          <p:cNvSpPr/>
          <p:nvPr/>
        </p:nvSpPr>
        <p:spPr>
          <a:xfrm>
            <a:off x="9769174" y="1673255"/>
            <a:ext cx="1872973" cy="71907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Dense block</a:t>
            </a:r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86" name="מלבן 85">
            <a:extLst>
              <a:ext uri="{FF2B5EF4-FFF2-40B4-BE49-F238E27FC236}">
                <a16:creationId xmlns:a16="http://schemas.microsoft.com/office/drawing/2014/main" id="{2F3B687B-CA63-BD99-849F-1B9F020AE00E}"/>
              </a:ext>
            </a:extLst>
          </p:cNvPr>
          <p:cNvSpPr/>
          <p:nvPr/>
        </p:nvSpPr>
        <p:spPr>
          <a:xfrm>
            <a:off x="9769174" y="2727617"/>
            <a:ext cx="1872973" cy="87808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Transition layer</a:t>
            </a:r>
            <a:endParaRPr lang="he-IL" b="1">
              <a:solidFill>
                <a:schemeClr val="tx1"/>
              </a:solidFill>
            </a:endParaRPr>
          </a:p>
        </p:txBody>
      </p:sp>
      <p:cxnSp>
        <p:nvCxnSpPr>
          <p:cNvPr id="87" name="מחבר חץ ישר 86">
            <a:extLst>
              <a:ext uri="{FF2B5EF4-FFF2-40B4-BE49-F238E27FC236}">
                <a16:creationId xmlns:a16="http://schemas.microsoft.com/office/drawing/2014/main" id="{402231EE-F614-0F87-0B65-ABE5CE9BEE1F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>
            <a:off x="10705661" y="2392334"/>
            <a:ext cx="0" cy="3352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מחבר: מרפקי 59">
            <a:extLst>
              <a:ext uri="{FF2B5EF4-FFF2-40B4-BE49-F238E27FC236}">
                <a16:creationId xmlns:a16="http://schemas.microsoft.com/office/drawing/2014/main" id="{028ACC6C-B11E-C660-F625-7523D89152A3}"/>
              </a:ext>
            </a:extLst>
          </p:cNvPr>
          <p:cNvCxnSpPr>
            <a:cxnSpLocks/>
            <a:stCxn id="58" idx="3"/>
            <a:endCxn id="80" idx="1"/>
          </p:cNvCxnSpPr>
          <p:nvPr/>
        </p:nvCxnSpPr>
        <p:spPr>
          <a:xfrm flipV="1">
            <a:off x="5464237" y="2032795"/>
            <a:ext cx="1215982" cy="113386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מחבר: מרפקי 82">
            <a:extLst>
              <a:ext uri="{FF2B5EF4-FFF2-40B4-BE49-F238E27FC236}">
                <a16:creationId xmlns:a16="http://schemas.microsoft.com/office/drawing/2014/main" id="{B8C83B93-A624-EB18-18B0-6E57A391B487}"/>
              </a:ext>
            </a:extLst>
          </p:cNvPr>
          <p:cNvCxnSpPr>
            <a:cxnSpLocks/>
            <a:stCxn id="81" idx="3"/>
            <a:endCxn id="85" idx="1"/>
          </p:cNvCxnSpPr>
          <p:nvPr/>
        </p:nvCxnSpPr>
        <p:spPr>
          <a:xfrm flipV="1">
            <a:off x="8553192" y="2032795"/>
            <a:ext cx="1215982" cy="113386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מחבר: מרפקי 92">
            <a:extLst>
              <a:ext uri="{FF2B5EF4-FFF2-40B4-BE49-F238E27FC236}">
                <a16:creationId xmlns:a16="http://schemas.microsoft.com/office/drawing/2014/main" id="{23402876-519A-3D57-8B5D-921E038AD89F}"/>
              </a:ext>
            </a:extLst>
          </p:cNvPr>
          <p:cNvCxnSpPr>
            <a:cxnSpLocks/>
          </p:cNvCxnSpPr>
          <p:nvPr/>
        </p:nvCxnSpPr>
        <p:spPr>
          <a:xfrm flipV="1">
            <a:off x="2379821" y="2035046"/>
            <a:ext cx="1215982" cy="113386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מלבן 1">
            <a:extLst>
              <a:ext uri="{FF2B5EF4-FFF2-40B4-BE49-F238E27FC236}">
                <a16:creationId xmlns:a16="http://schemas.microsoft.com/office/drawing/2014/main" id="{30840F29-8DDB-42B2-C230-5E17FD48191E}"/>
              </a:ext>
            </a:extLst>
          </p:cNvPr>
          <p:cNvSpPr/>
          <p:nvPr/>
        </p:nvSpPr>
        <p:spPr>
          <a:xfrm>
            <a:off x="2853140" y="4575989"/>
            <a:ext cx="2514600" cy="21336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4" name="מלבן 2">
            <a:extLst>
              <a:ext uri="{FF2B5EF4-FFF2-40B4-BE49-F238E27FC236}">
                <a16:creationId xmlns:a16="http://schemas.microsoft.com/office/drawing/2014/main" id="{18175ADA-1DCB-A101-8925-A8C941C17A80}"/>
              </a:ext>
            </a:extLst>
          </p:cNvPr>
          <p:cNvSpPr/>
          <p:nvPr/>
        </p:nvSpPr>
        <p:spPr>
          <a:xfrm>
            <a:off x="6189271" y="4575989"/>
            <a:ext cx="2514600" cy="21336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5" name="תיבת טקסט 24">
            <a:extLst>
              <a:ext uri="{FF2B5EF4-FFF2-40B4-BE49-F238E27FC236}">
                <a16:creationId xmlns:a16="http://schemas.microsoft.com/office/drawing/2014/main" id="{7E3E0721-F0FD-AAAA-9378-E096F984EDFC}"/>
              </a:ext>
            </a:extLst>
          </p:cNvPr>
          <p:cNvSpPr txBox="1"/>
          <p:nvPr/>
        </p:nvSpPr>
        <p:spPr>
          <a:xfrm>
            <a:off x="3264188" y="4162423"/>
            <a:ext cx="18184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Dense block</a:t>
            </a:r>
            <a:endParaRPr lang="he-IL" dirty="0"/>
          </a:p>
        </p:txBody>
      </p:sp>
      <p:sp>
        <p:nvSpPr>
          <p:cNvPr id="96" name="תיבת טקסט 25">
            <a:extLst>
              <a:ext uri="{FF2B5EF4-FFF2-40B4-BE49-F238E27FC236}">
                <a16:creationId xmlns:a16="http://schemas.microsoft.com/office/drawing/2014/main" id="{FE8B37EF-D313-70A7-8779-4335DBBF787D}"/>
              </a:ext>
            </a:extLst>
          </p:cNvPr>
          <p:cNvSpPr txBox="1"/>
          <p:nvPr/>
        </p:nvSpPr>
        <p:spPr>
          <a:xfrm>
            <a:off x="6533448" y="4153198"/>
            <a:ext cx="18184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Transition layer</a:t>
            </a:r>
            <a:endParaRPr lang="he-IL" dirty="0"/>
          </a:p>
        </p:txBody>
      </p:sp>
      <p:sp>
        <p:nvSpPr>
          <p:cNvPr id="97" name="מלבן 26">
            <a:extLst>
              <a:ext uri="{FF2B5EF4-FFF2-40B4-BE49-F238E27FC236}">
                <a16:creationId xmlns:a16="http://schemas.microsoft.com/office/drawing/2014/main" id="{B6CD77BF-DC32-17D3-C71E-892716EAAD24}"/>
              </a:ext>
            </a:extLst>
          </p:cNvPr>
          <p:cNvSpPr/>
          <p:nvPr/>
        </p:nvSpPr>
        <p:spPr>
          <a:xfrm>
            <a:off x="3176990" y="4899839"/>
            <a:ext cx="1495425" cy="476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Conv2d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98" name="תיבת טקסט 27">
            <a:extLst>
              <a:ext uri="{FF2B5EF4-FFF2-40B4-BE49-F238E27FC236}">
                <a16:creationId xmlns:a16="http://schemas.microsoft.com/office/drawing/2014/main" id="{73A374C3-1BA5-D0D7-ABA1-1EE29854417D}"/>
              </a:ext>
            </a:extLst>
          </p:cNvPr>
          <p:cNvSpPr txBox="1"/>
          <p:nvPr/>
        </p:nvSpPr>
        <p:spPr>
          <a:xfrm>
            <a:off x="4743852" y="4945321"/>
            <a:ext cx="5524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X4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99" name="מלבן 28">
            <a:extLst>
              <a:ext uri="{FF2B5EF4-FFF2-40B4-BE49-F238E27FC236}">
                <a16:creationId xmlns:a16="http://schemas.microsoft.com/office/drawing/2014/main" id="{662E9C4F-5B3A-32BA-FE76-81DAA5A02FB7}"/>
              </a:ext>
            </a:extLst>
          </p:cNvPr>
          <p:cNvSpPr/>
          <p:nvPr/>
        </p:nvSpPr>
        <p:spPr>
          <a:xfrm>
            <a:off x="3176990" y="5938064"/>
            <a:ext cx="1495425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Dropout</a:t>
            </a:r>
            <a:endParaRPr lang="he-IL" dirty="0"/>
          </a:p>
        </p:txBody>
      </p:sp>
      <p:cxnSp>
        <p:nvCxnSpPr>
          <p:cNvPr id="100" name="מחבר חץ ישר 30">
            <a:extLst>
              <a:ext uri="{FF2B5EF4-FFF2-40B4-BE49-F238E27FC236}">
                <a16:creationId xmlns:a16="http://schemas.microsoft.com/office/drawing/2014/main" id="{529B0E6E-80D1-19F1-B7E9-47D5021154B4}"/>
              </a:ext>
            </a:extLst>
          </p:cNvPr>
          <p:cNvCxnSpPr>
            <a:stCxn id="97" idx="2"/>
            <a:endCxn id="99" idx="0"/>
          </p:cNvCxnSpPr>
          <p:nvPr/>
        </p:nvCxnSpPr>
        <p:spPr>
          <a:xfrm>
            <a:off x="3924703" y="5376089"/>
            <a:ext cx="0" cy="5619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מלבן 3">
            <a:extLst>
              <a:ext uri="{FF2B5EF4-FFF2-40B4-BE49-F238E27FC236}">
                <a16:creationId xmlns:a16="http://schemas.microsoft.com/office/drawing/2014/main" id="{6B24250D-297E-8606-55E3-3E8187ACFC16}"/>
              </a:ext>
            </a:extLst>
          </p:cNvPr>
          <p:cNvSpPr/>
          <p:nvPr/>
        </p:nvSpPr>
        <p:spPr>
          <a:xfrm>
            <a:off x="6655996" y="4838403"/>
            <a:ext cx="1495425" cy="476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Conv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102" name="מלבן 5">
            <a:extLst>
              <a:ext uri="{FF2B5EF4-FFF2-40B4-BE49-F238E27FC236}">
                <a16:creationId xmlns:a16="http://schemas.microsoft.com/office/drawing/2014/main" id="{B39872A5-C1B7-630E-FC29-68E18102F89D}"/>
              </a:ext>
            </a:extLst>
          </p:cNvPr>
          <p:cNvSpPr/>
          <p:nvPr/>
        </p:nvSpPr>
        <p:spPr>
          <a:xfrm>
            <a:off x="6655996" y="5933778"/>
            <a:ext cx="1495425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Pooling</a:t>
            </a:r>
            <a:endParaRPr lang="he-IL" dirty="0"/>
          </a:p>
        </p:txBody>
      </p:sp>
      <p:cxnSp>
        <p:nvCxnSpPr>
          <p:cNvPr id="103" name="מחבר חץ ישר 7">
            <a:extLst>
              <a:ext uri="{FF2B5EF4-FFF2-40B4-BE49-F238E27FC236}">
                <a16:creationId xmlns:a16="http://schemas.microsoft.com/office/drawing/2014/main" id="{B30DD466-BDD1-B219-B38D-C279804F2AFA}"/>
              </a:ext>
            </a:extLst>
          </p:cNvPr>
          <p:cNvCxnSpPr>
            <a:stCxn id="101" idx="2"/>
            <a:endCxn id="102" idx="0"/>
          </p:cNvCxnSpPr>
          <p:nvPr/>
        </p:nvCxnSpPr>
        <p:spPr>
          <a:xfrm>
            <a:off x="7403709" y="5314653"/>
            <a:ext cx="0" cy="6191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12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יונים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יונים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TM02836342[[fn=יונים]]</Template>
  <TotalTime>3380</TotalTime>
  <Words>543</Words>
  <Application>Microsoft Office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Söhne</vt:lpstr>
      <vt:lpstr>Wingdings</vt:lpstr>
      <vt:lpstr>Wingdings 3</vt:lpstr>
      <vt:lpstr>יונים</vt:lpstr>
      <vt:lpstr>Data Augmentation GAN  </vt:lpstr>
      <vt:lpstr>Introduction</vt:lpstr>
      <vt:lpstr>Data Augmentation</vt:lpstr>
      <vt:lpstr>What is DAGAN?</vt:lpstr>
      <vt:lpstr>PowerPoint Presentation</vt:lpstr>
      <vt:lpstr>PowerPoint Presentation</vt:lpstr>
      <vt:lpstr>PowerPoint Presentation</vt:lpstr>
      <vt:lpstr>Dense Net</vt:lpstr>
      <vt:lpstr>DenseNet Discriminator</vt:lpstr>
      <vt:lpstr>Datasets</vt:lpstr>
      <vt:lpstr>DAGAN Training And Dataset Usage</vt:lpstr>
      <vt:lpstr>DAGAN Generator Training</vt:lpstr>
      <vt:lpstr>DAGAN Generator Training Performance</vt:lpstr>
      <vt:lpstr>DAGAN Discriminator Training and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augmentation</dc:title>
  <dc:creator>aziz hamid</dc:creator>
  <cp:lastModifiedBy>Habib Ibrahim</cp:lastModifiedBy>
  <cp:revision>27</cp:revision>
  <dcterms:created xsi:type="dcterms:W3CDTF">2024-02-18T16:14:58Z</dcterms:created>
  <dcterms:modified xsi:type="dcterms:W3CDTF">2024-03-06T18:01:05Z</dcterms:modified>
</cp:coreProperties>
</file>